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00" r:id="rId30"/>
  </p:sldIdLst>
  <p:sldSz cx="9144000" cy="5143500" type="screen16x9"/>
  <p:notesSz cx="6858000" cy="9144000"/>
  <p:embeddedFontLst>
    <p:embeddedFont>
      <p:font typeface="Lato Light" panose="020B0604020202020204" charset="0"/>
      <p:regular r:id="rId32"/>
      <p:bold r:id="rId33"/>
      <p:italic r:id="rId34"/>
      <p:boldItalic r:id="rId35"/>
    </p:embeddedFont>
    <p:embeddedFont>
      <p:font typeface="Economica"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Lat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C166FE-9C62-47C3-8585-18F4223E337C}">
  <a:tblStyle styleId="{6AC166FE-9C62-47C3-8585-18F4223E3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4660"/>
  </p:normalViewPr>
  <p:slideViewPr>
    <p:cSldViewPr snapToGrid="0">
      <p:cViewPr varScale="1">
        <p:scale>
          <a:sx n="117" d="100"/>
          <a:sy n="117" d="100"/>
        </p:scale>
        <p:origin x="7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194947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63d59f7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63d59f7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038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bffd25d5d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bffd25d5d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Any single image:  multiple edges, shapes, objects, etc</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“Pattern” that a filter could detect could be edges (this filter would be called edge detector)</a:t>
            </a:r>
            <a:endParaRPr sz="1400"/>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4698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bffd25d5d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bffd25d5d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Some filters may detect corners ( circles, squares)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These simple and basic geometric filters  are what we can see at the start of our network.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See: Shapes on the left which are detected from images on the right.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Red one detect circles and Green one at the bottom is detecting corners.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a:p>
        </p:txBody>
      </p:sp>
    </p:spTree>
    <p:extLst>
      <p:ext uri="{BB962C8B-B14F-4D97-AF65-F5344CB8AC3E}">
        <p14:creationId xmlns:p14="http://schemas.microsoft.com/office/powerpoint/2010/main" val="231093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bffd25d5d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bffd25d5d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More complicated filters would be located deeper in the network &amp; would gradually detect more complex patterns shown here </a:t>
            </a:r>
            <a:endParaRPr sz="1800"/>
          </a:p>
        </p:txBody>
      </p:sp>
    </p:spTree>
    <p:extLst>
      <p:ext uri="{BB962C8B-B14F-4D97-AF65-F5344CB8AC3E}">
        <p14:creationId xmlns:p14="http://schemas.microsoft.com/office/powerpoint/2010/main" val="25455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aaa8a8d2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aaa8a8d2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They would gradually detect more complex patterns shown here :like peoples or cars </a:t>
            </a:r>
            <a:endParaRPr sz="1800"/>
          </a:p>
          <a:p>
            <a:pPr marL="0" lvl="0" indent="0" algn="l" rtl="0">
              <a:spcBef>
                <a:spcPts val="0"/>
              </a:spcBef>
              <a:spcAft>
                <a:spcPts val="0"/>
              </a:spcAft>
              <a:buNone/>
            </a:pPr>
            <a:endParaRPr/>
          </a:p>
        </p:txBody>
      </p:sp>
    </p:spTree>
    <p:extLst>
      <p:ext uri="{BB962C8B-B14F-4D97-AF65-F5344CB8AC3E}">
        <p14:creationId xmlns:p14="http://schemas.microsoft.com/office/powerpoint/2010/main" val="308659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aaa8a8d2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aaa8a8d2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Now that we have understood how CNNs work lets see the steps we followed for our project. </a:t>
            </a:r>
            <a:endParaRPr/>
          </a:p>
          <a:p>
            <a:pPr marL="0" lvl="0" indent="0" algn="l" rtl="0">
              <a:lnSpc>
                <a:spcPct val="115000"/>
              </a:lnSpc>
              <a:spcBef>
                <a:spcPts val="0"/>
              </a:spcBef>
              <a:spcAft>
                <a:spcPts val="0"/>
              </a:spcAft>
              <a:buNone/>
            </a:pPr>
            <a:r>
              <a:rPr lang="en"/>
              <a:t>First was to define the </a:t>
            </a:r>
            <a:r>
              <a:rPr lang="en" b="1"/>
              <a:t>scope</a:t>
            </a:r>
            <a:r>
              <a:rPr lang="en"/>
              <a:t> of the project. Since ours was an open ended question it was important to define what we can and cannot do at the very begining. The next step was to </a:t>
            </a:r>
            <a:r>
              <a:rPr lang="en" b="1"/>
              <a:t>gather data</a:t>
            </a:r>
            <a:r>
              <a:rPr lang="en"/>
              <a:t>. </a:t>
            </a:r>
            <a:r>
              <a:rPr lang="en" b="1"/>
              <a:t>Youtube</a:t>
            </a:r>
            <a:r>
              <a:rPr lang="en"/>
              <a:t>  was our main source of data collection. We focused on </a:t>
            </a:r>
            <a:r>
              <a:rPr lang="en" b="1"/>
              <a:t>NBA game highlights videos with Statefarm logo</a:t>
            </a:r>
            <a:r>
              <a:rPr lang="en"/>
              <a:t>. </a:t>
            </a:r>
            <a:endParaRPr/>
          </a:p>
          <a:p>
            <a:pPr marL="0" lvl="0" indent="0" algn="l" rtl="0">
              <a:lnSpc>
                <a:spcPct val="115000"/>
              </a:lnSpc>
              <a:spcBef>
                <a:spcPts val="0"/>
              </a:spcBef>
              <a:spcAft>
                <a:spcPts val="0"/>
              </a:spcAft>
              <a:buNone/>
            </a:pPr>
            <a:r>
              <a:rPr lang="en"/>
              <a:t>Then we built and trained the model. We then fine tune our model to maximize accuracy. We then proceeded to test our model on a completely different video. The final step would be to deploy the model on the client side.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Why did we chose to go ahead with NBA games and Statefarm logos. Our main source for data gathering was YouTube and it had a lot of footage on NBA game highlights. Also NBA games are heavily sponsored so that gave us variety. Statefarm was one of the sponsors for a lot of the Lakers games so we knew we could find additional images later if required. So we stuck to that.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6883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ab1a518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ab1a518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Lets understand the data preparation process. We first downloaded different videos of NBA games. Then we manually cut the videos into frames and labelled them as frames with logo and frames without logo. Then the entire dataset was divided into subsets of Train, Validation and Test. The distribution of this was 80% Train 10% Test and 10% Validation.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5082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aaa8a8d2d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aaa8a8d2d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Here are a few examples of the different frames present in the training dataset. It was important to include </a:t>
            </a:r>
            <a:r>
              <a:rPr lang="en" b="1"/>
              <a:t>many different images of the logo</a:t>
            </a:r>
            <a:r>
              <a:rPr lang="en"/>
              <a:t> so that the model </a:t>
            </a:r>
            <a:r>
              <a:rPr lang="en" b="1"/>
              <a:t>learns as much as possible</a:t>
            </a:r>
            <a:r>
              <a:rPr lang="en"/>
              <a:t> from the train dataset. So we added images of statefarm logo in different</a:t>
            </a:r>
            <a:r>
              <a:rPr lang="en" b="1"/>
              <a:t> shapes, sizes and depth.</a:t>
            </a:r>
            <a:endParaRPr b="1"/>
          </a:p>
          <a:p>
            <a:pPr marL="0" lvl="0" indent="0" algn="l" rtl="0">
              <a:spcBef>
                <a:spcPts val="0"/>
              </a:spcBef>
              <a:spcAft>
                <a:spcPts val="0"/>
              </a:spcAft>
              <a:buNone/>
            </a:pPr>
            <a:endParaRPr b="1"/>
          </a:p>
        </p:txBody>
      </p:sp>
    </p:spTree>
    <p:extLst>
      <p:ext uri="{BB962C8B-B14F-4D97-AF65-F5344CB8AC3E}">
        <p14:creationId xmlns:p14="http://schemas.microsoft.com/office/powerpoint/2010/main" val="1137269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93e10f2f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93e10f2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Now I will explain more about the model training and tuning process. We were aiming for an </a:t>
            </a:r>
            <a:r>
              <a:rPr lang="en" b="1"/>
              <a:t>accuracy of 90%</a:t>
            </a:r>
            <a:r>
              <a:rPr lang="en"/>
              <a:t> and we kept tuning our model to achieve this desired accuracy. We did that by </a:t>
            </a:r>
            <a:r>
              <a:rPr lang="en" b="1"/>
              <a:t>adding and deleting layers</a:t>
            </a:r>
            <a:r>
              <a:rPr lang="en"/>
              <a:t> in our CNN. We were able to achieve the </a:t>
            </a:r>
            <a:r>
              <a:rPr lang="en" b="1"/>
              <a:t>accuracy of 88%</a:t>
            </a:r>
            <a:r>
              <a:rPr lang="en"/>
              <a:t> which we think is pretty good as well. The next step was to </a:t>
            </a:r>
            <a:r>
              <a:rPr lang="en" b="1"/>
              <a:t>predict using the model</a:t>
            </a:r>
            <a:r>
              <a:rPr lang="en"/>
              <a:t>. For this we downloaded a new video clip. </a:t>
            </a:r>
            <a:r>
              <a:rPr lang="en" b="1"/>
              <a:t>Our program then cut the video into frames. </a:t>
            </a:r>
            <a:r>
              <a:rPr lang="en"/>
              <a:t>From every second it generated 2 frames and then classified the frames as frame with logo and without logo.</a:t>
            </a:r>
            <a:endParaRPr/>
          </a:p>
          <a:p>
            <a:pPr marL="0" lvl="0" indent="0" algn="l" rtl="0">
              <a:lnSpc>
                <a:spcPct val="115000"/>
              </a:lnSpc>
              <a:spcBef>
                <a:spcPts val="0"/>
              </a:spcBef>
              <a:spcAft>
                <a:spcPts val="0"/>
              </a:spcAft>
              <a:buNone/>
            </a:pPr>
            <a:r>
              <a:rPr lang="en"/>
              <a:t>The final step for us was to calculate the logo exposure which we did by calculating the time the logo was seen based on the result of our classification. We can then determine the success rate by comparing this display time with ad spends to calculate with ROI.</a:t>
            </a:r>
            <a:endParaRPr/>
          </a:p>
        </p:txBody>
      </p:sp>
    </p:spTree>
    <p:extLst>
      <p:ext uri="{BB962C8B-B14F-4D97-AF65-F5344CB8AC3E}">
        <p14:creationId xmlns:p14="http://schemas.microsoft.com/office/powerpoint/2010/main" val="2688327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bffd25d5d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bffd25d5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Here are two examples of the results. One which as 9.45 mins long and the other was relatively small for about 2 minutes. From these videos the program generated about 1172 and 210 frames and for each video classified 940 images with logo and for the second video 57 frames had logo. From these results we could calculate exposure at 80% for the first video which means from 9.45 mins mpre than 7 mins the logo was displayed. For the second video exposure was 21% where the logo was seen for only 28 secs. </a:t>
            </a:r>
            <a:endParaRPr/>
          </a:p>
        </p:txBody>
      </p:sp>
    </p:spTree>
    <p:extLst>
      <p:ext uri="{BB962C8B-B14F-4D97-AF65-F5344CB8AC3E}">
        <p14:creationId xmlns:p14="http://schemas.microsoft.com/office/powerpoint/2010/main" val="1335098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bffd25d5d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bffd25d5d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66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563d59f7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563d59f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4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563d59f7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563d59f7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492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563d59f7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563d59f7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778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aaa8a8d2d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aaa8a8d2d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501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aaa8a8d2d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7aaa8a8d2d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74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aaa8a8d2d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aaa8a8d2d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smtClean="0"/>
              <a:t>Cut Slide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953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aaa8a8d2d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7aaa8a8d2d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Cut</a:t>
            </a:r>
            <a:r>
              <a:rPr lang="en-US" baseline="0" dirty="0" smtClean="0"/>
              <a:t> Slide.  Kept here for reference</a:t>
            </a:r>
            <a:endParaRPr dirty="0"/>
          </a:p>
        </p:txBody>
      </p:sp>
    </p:spTree>
    <p:extLst>
      <p:ext uri="{BB962C8B-B14F-4D97-AF65-F5344CB8AC3E}">
        <p14:creationId xmlns:p14="http://schemas.microsoft.com/office/powerpoint/2010/main" val="32748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ab1a5182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ab1a5182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45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7ab1a5182c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7ab1a5182c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637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ab1a5182c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ab1a5182c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530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9"/>
        <p:cNvGrpSpPr/>
        <p:nvPr/>
      </p:nvGrpSpPr>
      <p:grpSpPr>
        <a:xfrm>
          <a:off x="0" y="0"/>
          <a:ext cx="0" cy="0"/>
          <a:chOff x="0" y="0"/>
          <a:chExt cx="0" cy="0"/>
        </a:xfrm>
      </p:grpSpPr>
      <p:sp>
        <p:nvSpPr>
          <p:cNvPr id="4870" name="Google Shape;4870;g6563d59f7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1" name="Google Shape;4871;g6563d59f7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78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bffd25d5d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bffd25d5d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3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563d59f7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563d59f7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01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0c810688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0c810688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1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93e10f2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93e10f2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63d59f7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63d59f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3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ffd25d5d_3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bffd25d5d_3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It’s also know as a CNN or ConvNets.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So far it’s been most popularly used for analyzing images.</a:t>
            </a:r>
            <a:endParaRPr sz="1400"/>
          </a:p>
        </p:txBody>
      </p:sp>
    </p:spTree>
    <p:extLst>
      <p:ext uri="{BB962C8B-B14F-4D97-AF65-F5344CB8AC3E}">
        <p14:creationId xmlns:p14="http://schemas.microsoft.com/office/powerpoint/2010/main" val="269971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bffd25d5d_3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bffd25d5d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CNN: an artificial neural network that has some type of specialization for being able to detect patterns and make sense of them( useful for image analysis)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What differentiate it from standard multi-layer perceptron: a CNN has hidden layers called convolutional layers (make CNN a CNN)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And within each convolutional layer: need to specify the number of filters the layers should have. These filters are what exactly can detect patterns.</a:t>
            </a:r>
            <a:endParaRPr sz="1400"/>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7922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95800" y="560025"/>
            <a:ext cx="57576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76675" y="2633450"/>
            <a:ext cx="22419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3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txBox="1">
            <a:spLocks noGrp="1"/>
          </p:cNvSpPr>
          <p:nvPr>
            <p:ph type="title" idx="2"/>
          </p:nvPr>
        </p:nvSpPr>
        <p:spPr>
          <a:xfrm>
            <a:off x="1813550" y="1711192"/>
            <a:ext cx="1439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solidFill>
                  <a:schemeClr val="accent1"/>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89" name="Google Shape;89;p16"/>
          <p:cNvSpPr txBox="1">
            <a:spLocks noGrp="1"/>
          </p:cNvSpPr>
          <p:nvPr>
            <p:ph type="subTitle" idx="1"/>
          </p:nvPr>
        </p:nvSpPr>
        <p:spPr>
          <a:xfrm>
            <a:off x="1492550" y="2047675"/>
            <a:ext cx="1760400" cy="7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90" name="Google Shape;90;p16"/>
          <p:cNvSpPr txBox="1">
            <a:spLocks noGrp="1"/>
          </p:cNvSpPr>
          <p:nvPr>
            <p:ph type="title" idx="3"/>
          </p:nvPr>
        </p:nvSpPr>
        <p:spPr>
          <a:xfrm>
            <a:off x="5871630" y="1711192"/>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1" name="Google Shape;91;p16"/>
          <p:cNvSpPr txBox="1">
            <a:spLocks noGrp="1"/>
          </p:cNvSpPr>
          <p:nvPr>
            <p:ph type="subTitle" idx="4"/>
          </p:nvPr>
        </p:nvSpPr>
        <p:spPr>
          <a:xfrm>
            <a:off x="5871630" y="2047675"/>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92" name="Google Shape;92;p16"/>
          <p:cNvSpPr txBox="1">
            <a:spLocks noGrp="1"/>
          </p:cNvSpPr>
          <p:nvPr>
            <p:ph type="title" idx="5"/>
          </p:nvPr>
        </p:nvSpPr>
        <p:spPr>
          <a:xfrm>
            <a:off x="1813550" y="3079054"/>
            <a:ext cx="1439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solidFill>
                  <a:schemeClr val="accent1"/>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93" name="Google Shape;93;p16"/>
          <p:cNvSpPr txBox="1">
            <a:spLocks noGrp="1"/>
          </p:cNvSpPr>
          <p:nvPr>
            <p:ph type="subTitle" idx="6"/>
          </p:nvPr>
        </p:nvSpPr>
        <p:spPr>
          <a:xfrm>
            <a:off x="1492550" y="3410027"/>
            <a:ext cx="1760400" cy="7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94" name="Google Shape;94;p16"/>
          <p:cNvSpPr txBox="1">
            <a:spLocks noGrp="1"/>
          </p:cNvSpPr>
          <p:nvPr>
            <p:ph type="title" idx="7"/>
          </p:nvPr>
        </p:nvSpPr>
        <p:spPr>
          <a:xfrm>
            <a:off x="5871630" y="3079054"/>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5" name="Google Shape;95;p16"/>
          <p:cNvSpPr txBox="1">
            <a:spLocks noGrp="1"/>
          </p:cNvSpPr>
          <p:nvPr>
            <p:ph type="subTitle" idx="8"/>
          </p:nvPr>
        </p:nvSpPr>
        <p:spPr>
          <a:xfrm>
            <a:off x="5871630" y="3410027"/>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2342550" y="368825"/>
            <a:ext cx="4458600" cy="62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17"/>
          <p:cNvSpPr txBox="1">
            <a:spLocks noGrp="1"/>
          </p:cNvSpPr>
          <p:nvPr>
            <p:ph type="body" idx="1"/>
          </p:nvPr>
        </p:nvSpPr>
        <p:spPr>
          <a:xfrm>
            <a:off x="937700" y="1453708"/>
            <a:ext cx="7268700" cy="17349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58269" y="84950"/>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8" name="Google Shape;108;p21"/>
          <p:cNvSpPr txBox="1">
            <a:spLocks noGrp="1"/>
          </p:cNvSpPr>
          <p:nvPr>
            <p:ph type="subTitle" idx="1"/>
          </p:nvPr>
        </p:nvSpPr>
        <p:spPr>
          <a:xfrm>
            <a:off x="4448947" y="3060600"/>
            <a:ext cx="4045200" cy="95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21"/>
          <p:cNvSpPr txBox="1"/>
          <p:nvPr/>
        </p:nvSpPr>
        <p:spPr>
          <a:xfrm>
            <a:off x="5545725" y="3663154"/>
            <a:ext cx="2960400" cy="931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300"/>
              </a:spcBef>
              <a:spcAft>
                <a:spcPts val="0"/>
              </a:spcAft>
              <a:buNone/>
            </a:pPr>
            <a:r>
              <a:rPr lang="en" sz="1000">
                <a:solidFill>
                  <a:schemeClr val="lt1"/>
                </a:solidFill>
                <a:latin typeface="Lato Light"/>
                <a:ea typeface="Lato Light"/>
                <a:cs typeface="Lato Light"/>
                <a:sym typeface="Lato Light"/>
              </a:rPr>
              <a:t>CREDITS: This presentation template was created by </a:t>
            </a:r>
            <a:r>
              <a:rPr lang="en" sz="1000" b="1">
                <a:solidFill>
                  <a:schemeClr val="lt1"/>
                </a:solidFill>
                <a:uFill>
                  <a:noFill/>
                </a:uFill>
                <a:latin typeface="Lato"/>
                <a:ea typeface="Lato"/>
                <a:cs typeface="Lato"/>
                <a:sym typeface="Lato"/>
                <a:hlinkClick r:id="rId3"/>
              </a:rPr>
              <a:t>Slidesgo</a:t>
            </a:r>
            <a:r>
              <a:rPr lang="en" sz="1000">
                <a:solidFill>
                  <a:schemeClr val="lt1"/>
                </a:solidFill>
                <a:latin typeface="Lato Light"/>
                <a:ea typeface="Lato Light"/>
                <a:cs typeface="Lato Light"/>
                <a:sym typeface="Lato Light"/>
              </a:rPr>
              <a:t>, including icons by </a:t>
            </a:r>
            <a:r>
              <a:rPr lang="en" sz="1000" b="1">
                <a:solidFill>
                  <a:schemeClr val="lt1"/>
                </a:solidFill>
                <a:uFill>
                  <a:noFill/>
                </a:uFill>
                <a:latin typeface="Lato"/>
                <a:ea typeface="Lato"/>
                <a:cs typeface="Lato"/>
                <a:sym typeface="Lato"/>
                <a:hlinkClick r:id="rId4"/>
              </a:rPr>
              <a:t>Flaticon</a:t>
            </a:r>
            <a:r>
              <a:rPr lang="en" sz="1000">
                <a:solidFill>
                  <a:schemeClr val="lt1"/>
                </a:solidFill>
                <a:latin typeface="Lato Light"/>
                <a:ea typeface="Lato Light"/>
                <a:cs typeface="Lato Light"/>
                <a:sym typeface="Lato Light"/>
              </a:rPr>
              <a:t>, and infographics &amp; images by </a:t>
            </a:r>
            <a:r>
              <a:rPr lang="en" sz="1000" b="1">
                <a:solidFill>
                  <a:schemeClr val="lt1"/>
                </a:solidFill>
                <a:uFill>
                  <a:noFill/>
                </a:uFill>
                <a:latin typeface="Lato"/>
                <a:ea typeface="Lato"/>
                <a:cs typeface="Lato"/>
                <a:sym typeface="Lato"/>
                <a:hlinkClick r:id="rId5"/>
              </a:rPr>
              <a:t>Freepik</a:t>
            </a:r>
            <a:endParaRPr sz="1000" b="1">
              <a:solidFill>
                <a:schemeClr val="lt1"/>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picture">
  <p:cSld name="TITLE_ONLY_1_1">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5460250" y="369556"/>
            <a:ext cx="3042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4">
    <p:bg>
      <p:bgPr>
        <a:blipFill>
          <a:blip r:embed="rId2">
            <a:alphaModFix/>
          </a:blip>
          <a:stretch>
            <a:fillRect/>
          </a:stretch>
        </a:blip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5">
    <p:bg>
      <p:bgPr>
        <a:blipFill>
          <a:blip r:embed="rId2">
            <a:alphaModFix/>
          </a:blip>
          <a:stretch>
            <a:fillRect/>
          </a:stretch>
        </a:blip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6">
    <p:bg>
      <p:bgPr>
        <a:blipFill>
          <a:blip r:embed="rId2">
            <a:alphaModFix/>
          </a:blip>
          <a:stretch>
            <a:fillRect/>
          </a:stretch>
        </a:blip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003600" y="368825"/>
            <a:ext cx="31365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2212900" y="1966650"/>
            <a:ext cx="4718100" cy="17349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050750" y="376125"/>
            <a:ext cx="3042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p:nvPr/>
        </p:nvSpPr>
        <p:spPr>
          <a:xfrm>
            <a:off x="-3000" y="0"/>
            <a:ext cx="6819870" cy="5143577"/>
          </a:xfrm>
          <a:custGeom>
            <a:avLst/>
            <a:gdLst/>
            <a:ahLst/>
            <a:cxnLst/>
            <a:rect l="l" t="t" r="r" b="b"/>
            <a:pathLst>
              <a:path w="277880" h="208855" extrusionOk="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7"/>
          <p:cNvSpPr txBox="1">
            <a:spLocks noGrp="1"/>
          </p:cNvSpPr>
          <p:nvPr>
            <p:ph type="title"/>
          </p:nvPr>
        </p:nvSpPr>
        <p:spPr>
          <a:xfrm>
            <a:off x="799357" y="228750"/>
            <a:ext cx="2808000" cy="755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799357" y="1537475"/>
            <a:ext cx="2808000" cy="3100800"/>
          </a:xfrm>
          <a:prstGeom prst="rect">
            <a:avLst/>
          </a:prstGeom>
        </p:spPr>
        <p:txBody>
          <a:bodyPr spcFirstLastPara="1" wrap="square" lIns="91425" tIns="91425" rIns="91425" bIns="91425" anchor="ctr" anchorCtr="0">
            <a:noAutofit/>
          </a:bodyPr>
          <a:lstStyle>
            <a:lvl1pPr marL="457200" lvl="0" indent="-304800" algn="ctr">
              <a:spcBef>
                <a:spcPts val="0"/>
              </a:spcBef>
              <a:spcAft>
                <a:spcPts val="0"/>
              </a:spcAft>
              <a:buSzPts val="12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00" y="849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113100" y="193570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ubTitle" idx="1"/>
          </p:nvPr>
        </p:nvSpPr>
        <p:spPr>
          <a:xfrm>
            <a:off x="1311004" y="3569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12"/>
          <p:cNvSpPr txBox="1">
            <a:spLocks noGrp="1"/>
          </p:cNvSpPr>
          <p:nvPr>
            <p:ph type="subTitle" idx="2"/>
          </p:nvPr>
        </p:nvSpPr>
        <p:spPr>
          <a:xfrm>
            <a:off x="3673231" y="3206993"/>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8" name="Google Shape;48;p12"/>
          <p:cNvSpPr txBox="1">
            <a:spLocks noGrp="1"/>
          </p:cNvSpPr>
          <p:nvPr>
            <p:ph type="subTitle" idx="3"/>
          </p:nvPr>
        </p:nvSpPr>
        <p:spPr>
          <a:xfrm>
            <a:off x="5990071" y="355906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9" name="Google Shape;49;p12"/>
          <p:cNvSpPr txBox="1">
            <a:spLocks noGrp="1"/>
          </p:cNvSpPr>
          <p:nvPr>
            <p:ph type="subTitle" idx="4"/>
          </p:nvPr>
        </p:nvSpPr>
        <p:spPr>
          <a:xfrm>
            <a:off x="1609025" y="2632700"/>
            <a:ext cx="122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endParaRPr/>
          </a:p>
        </p:txBody>
      </p:sp>
      <p:sp>
        <p:nvSpPr>
          <p:cNvPr id="50" name="Google Shape;50;p12"/>
          <p:cNvSpPr txBox="1">
            <a:spLocks noGrp="1"/>
          </p:cNvSpPr>
          <p:nvPr>
            <p:ph type="subTitle" idx="5"/>
          </p:nvPr>
        </p:nvSpPr>
        <p:spPr>
          <a:xfrm>
            <a:off x="3673231" y="2158801"/>
            <a:ext cx="1818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endParaRPr/>
          </a:p>
        </p:txBody>
      </p:sp>
      <p:sp>
        <p:nvSpPr>
          <p:cNvPr id="51" name="Google Shape;51;p12"/>
          <p:cNvSpPr txBox="1">
            <a:spLocks noGrp="1"/>
          </p:cNvSpPr>
          <p:nvPr>
            <p:ph type="subTitle" idx="6"/>
          </p:nvPr>
        </p:nvSpPr>
        <p:spPr>
          <a:xfrm>
            <a:off x="6202540" y="2617715"/>
            <a:ext cx="1467900" cy="6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endParaRPr/>
          </a:p>
        </p:txBody>
      </p:sp>
      <p:sp>
        <p:nvSpPr>
          <p:cNvPr id="52" name="Google Shape;52;p12"/>
          <p:cNvSpPr txBox="1">
            <a:spLocks noGrp="1"/>
          </p:cNvSpPr>
          <p:nvPr>
            <p:ph type="title"/>
          </p:nvPr>
        </p:nvSpPr>
        <p:spPr>
          <a:xfrm>
            <a:off x="3050750" y="376125"/>
            <a:ext cx="304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97251" y="1359073"/>
            <a:ext cx="1686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5" name="Google Shape;55;p13"/>
          <p:cNvSpPr txBox="1">
            <a:spLocks noGrp="1"/>
          </p:cNvSpPr>
          <p:nvPr>
            <p:ph type="subTitle" idx="1"/>
          </p:nvPr>
        </p:nvSpPr>
        <p:spPr>
          <a:xfrm>
            <a:off x="4299600" y="1761048"/>
            <a:ext cx="1483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6" name="Google Shape;56;p13"/>
          <p:cNvSpPr txBox="1">
            <a:spLocks noGrp="1"/>
          </p:cNvSpPr>
          <p:nvPr>
            <p:ph type="title" idx="2" hasCustomPrompt="1"/>
          </p:nvPr>
        </p:nvSpPr>
        <p:spPr>
          <a:xfrm>
            <a:off x="5614677" y="1518450"/>
            <a:ext cx="1253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3"/>
          <p:cNvSpPr txBox="1">
            <a:spLocks noGrp="1"/>
          </p:cNvSpPr>
          <p:nvPr>
            <p:ph type="ctrTitle" idx="3"/>
          </p:nvPr>
        </p:nvSpPr>
        <p:spPr>
          <a:xfrm>
            <a:off x="4372776" y="3631918"/>
            <a:ext cx="13776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8" name="Google Shape;58;p13"/>
          <p:cNvSpPr txBox="1">
            <a:spLocks noGrp="1"/>
          </p:cNvSpPr>
          <p:nvPr>
            <p:ph type="subTitle" idx="4"/>
          </p:nvPr>
        </p:nvSpPr>
        <p:spPr>
          <a:xfrm>
            <a:off x="4366726" y="4032151"/>
            <a:ext cx="1441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3"/>
          <p:cNvSpPr txBox="1">
            <a:spLocks noGrp="1"/>
          </p:cNvSpPr>
          <p:nvPr>
            <p:ph type="title" idx="5" hasCustomPrompt="1"/>
          </p:nvPr>
        </p:nvSpPr>
        <p:spPr>
          <a:xfrm>
            <a:off x="5614677" y="2659574"/>
            <a:ext cx="1253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a:spLocks noGrp="1"/>
          </p:cNvSpPr>
          <p:nvPr>
            <p:ph type="ctrTitle" idx="6"/>
          </p:nvPr>
        </p:nvSpPr>
        <p:spPr>
          <a:xfrm>
            <a:off x="6696247" y="2455700"/>
            <a:ext cx="1650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1" name="Google Shape;61;p13"/>
          <p:cNvSpPr txBox="1">
            <a:spLocks noGrp="1"/>
          </p:cNvSpPr>
          <p:nvPr>
            <p:ph type="subTitle" idx="7"/>
          </p:nvPr>
        </p:nvSpPr>
        <p:spPr>
          <a:xfrm>
            <a:off x="6676267" y="2853909"/>
            <a:ext cx="1483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2" name="Google Shape;62;p13"/>
          <p:cNvSpPr txBox="1">
            <a:spLocks noGrp="1"/>
          </p:cNvSpPr>
          <p:nvPr>
            <p:ph type="title" idx="8" hasCustomPrompt="1"/>
          </p:nvPr>
        </p:nvSpPr>
        <p:spPr>
          <a:xfrm>
            <a:off x="5614677" y="3800697"/>
            <a:ext cx="1253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a:spLocks noGrp="1"/>
          </p:cNvSpPr>
          <p:nvPr>
            <p:ph type="ctrTitle" idx="9"/>
          </p:nvPr>
        </p:nvSpPr>
        <p:spPr>
          <a:xfrm>
            <a:off x="5136200" y="218975"/>
            <a:ext cx="21711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5"/>
          <p:cNvSpPr txBox="1">
            <a:spLocks noGrp="1"/>
          </p:cNvSpPr>
          <p:nvPr>
            <p:ph type="title" idx="2"/>
          </p:nvPr>
        </p:nvSpPr>
        <p:spPr>
          <a:xfrm>
            <a:off x="1477609" y="1711192"/>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 name="Google Shape;75;p15"/>
          <p:cNvSpPr txBox="1">
            <a:spLocks noGrp="1"/>
          </p:cNvSpPr>
          <p:nvPr>
            <p:ph type="subTitle" idx="1"/>
          </p:nvPr>
        </p:nvSpPr>
        <p:spPr>
          <a:xfrm>
            <a:off x="1477609" y="2040204"/>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6" name="Google Shape;76;p15"/>
          <p:cNvSpPr txBox="1">
            <a:spLocks noGrp="1"/>
          </p:cNvSpPr>
          <p:nvPr>
            <p:ph type="title" idx="3"/>
          </p:nvPr>
        </p:nvSpPr>
        <p:spPr>
          <a:xfrm>
            <a:off x="4039391" y="1711192"/>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7" name="Google Shape;77;p15"/>
          <p:cNvSpPr txBox="1">
            <a:spLocks noGrp="1"/>
          </p:cNvSpPr>
          <p:nvPr>
            <p:ph type="subTitle" idx="4"/>
          </p:nvPr>
        </p:nvSpPr>
        <p:spPr>
          <a:xfrm>
            <a:off x="4039391" y="2040204"/>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8" name="Google Shape;78;p15"/>
          <p:cNvSpPr txBox="1">
            <a:spLocks noGrp="1"/>
          </p:cNvSpPr>
          <p:nvPr>
            <p:ph type="title" idx="5"/>
          </p:nvPr>
        </p:nvSpPr>
        <p:spPr>
          <a:xfrm>
            <a:off x="6591624" y="1711192"/>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9" name="Google Shape;79;p15"/>
          <p:cNvSpPr txBox="1">
            <a:spLocks noGrp="1"/>
          </p:cNvSpPr>
          <p:nvPr>
            <p:ph type="subTitle" idx="6"/>
          </p:nvPr>
        </p:nvSpPr>
        <p:spPr>
          <a:xfrm>
            <a:off x="6591624" y="2040204"/>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80" name="Google Shape;80;p15"/>
          <p:cNvSpPr txBox="1">
            <a:spLocks noGrp="1"/>
          </p:cNvSpPr>
          <p:nvPr>
            <p:ph type="title" idx="7"/>
          </p:nvPr>
        </p:nvSpPr>
        <p:spPr>
          <a:xfrm>
            <a:off x="1477609" y="3079054"/>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1" name="Google Shape;81;p15"/>
          <p:cNvSpPr txBox="1">
            <a:spLocks noGrp="1"/>
          </p:cNvSpPr>
          <p:nvPr>
            <p:ph type="subTitle" idx="8"/>
          </p:nvPr>
        </p:nvSpPr>
        <p:spPr>
          <a:xfrm>
            <a:off x="1477609" y="3408591"/>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82" name="Google Shape;82;p15"/>
          <p:cNvSpPr txBox="1">
            <a:spLocks noGrp="1"/>
          </p:cNvSpPr>
          <p:nvPr>
            <p:ph type="title" idx="9"/>
          </p:nvPr>
        </p:nvSpPr>
        <p:spPr>
          <a:xfrm>
            <a:off x="4039391" y="3079054"/>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 name="Google Shape;83;p15"/>
          <p:cNvSpPr txBox="1">
            <a:spLocks noGrp="1"/>
          </p:cNvSpPr>
          <p:nvPr>
            <p:ph type="subTitle" idx="13"/>
          </p:nvPr>
        </p:nvSpPr>
        <p:spPr>
          <a:xfrm>
            <a:off x="4039391" y="3408591"/>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84" name="Google Shape;84;p15"/>
          <p:cNvSpPr txBox="1">
            <a:spLocks noGrp="1"/>
          </p:cNvSpPr>
          <p:nvPr>
            <p:ph type="title" idx="14"/>
          </p:nvPr>
        </p:nvSpPr>
        <p:spPr>
          <a:xfrm>
            <a:off x="6591624" y="3079054"/>
            <a:ext cx="14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 name="Google Shape;85;p15"/>
          <p:cNvSpPr txBox="1">
            <a:spLocks noGrp="1"/>
          </p:cNvSpPr>
          <p:nvPr>
            <p:ph type="subTitle" idx="15"/>
          </p:nvPr>
        </p:nvSpPr>
        <p:spPr>
          <a:xfrm>
            <a:off x="6591624" y="3408591"/>
            <a:ext cx="17604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1pPr>
            <a:lvl2pPr lvl="1">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2pPr>
            <a:lvl3pPr lvl="2">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3pPr>
            <a:lvl4pPr lvl="3">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4pPr>
            <a:lvl5pPr lvl="4">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5pPr>
            <a:lvl6pPr lvl="5">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6pPr>
            <a:lvl7pPr lvl="6">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7pPr>
            <a:lvl8pPr lvl="7">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8pPr>
            <a:lvl9pPr lvl="8">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1pPr>
            <a:lvl2pPr marL="914400" lvl="1"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marL="1371600" lvl="2"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marL="1828800" lvl="3"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marL="2286000" lvl="4"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marL="2743200" lvl="5"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marL="3200400" lvl="6"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marL="3657600" lvl="7"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marL="4114800" lvl="8" indent="-3175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3" r:id="rId11"/>
    <p:sldLayoutId id="2147483667" r:id="rId12"/>
    <p:sldLayoutId id="2147483668" r:id="rId13"/>
    <p:sldLayoutId id="2147483669" r:id="rId14"/>
    <p:sldLayoutId id="2147483670" r:id="rId15"/>
    <p:sldLayoutId id="2147483671" r:id="rId16"/>
    <p:sldLayoutId id="214748367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www.brillio.co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ctrTitle"/>
          </p:nvPr>
        </p:nvSpPr>
        <p:spPr>
          <a:xfrm>
            <a:off x="2495800" y="560025"/>
            <a:ext cx="57576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Brillio Ad Detection</a:t>
            </a:r>
            <a:endParaRPr/>
          </a:p>
        </p:txBody>
      </p:sp>
      <p:sp>
        <p:nvSpPr>
          <p:cNvPr id="125" name="Google Shape;125;p29"/>
          <p:cNvSpPr txBox="1">
            <a:spLocks noGrp="1"/>
          </p:cNvSpPr>
          <p:nvPr>
            <p:ph type="subTitle" idx="1"/>
          </p:nvPr>
        </p:nvSpPr>
        <p:spPr>
          <a:xfrm>
            <a:off x="5976675" y="2633450"/>
            <a:ext cx="22419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Kevin Chang</a:t>
            </a:r>
            <a:endParaRPr/>
          </a:p>
          <a:p>
            <a:pPr marL="0" lvl="0" indent="0" algn="r" rtl="0">
              <a:spcBef>
                <a:spcPts val="0"/>
              </a:spcBef>
              <a:spcAft>
                <a:spcPts val="0"/>
              </a:spcAft>
              <a:buNone/>
            </a:pPr>
            <a:r>
              <a:rPr lang="en"/>
              <a:t>Perana Patil </a:t>
            </a:r>
            <a:endParaRPr/>
          </a:p>
          <a:p>
            <a:pPr marL="0" lvl="0" indent="0" algn="r" rtl="0">
              <a:spcBef>
                <a:spcPts val="0"/>
              </a:spcBef>
              <a:spcAft>
                <a:spcPts val="0"/>
              </a:spcAft>
              <a:buNone/>
            </a:pPr>
            <a:r>
              <a:rPr lang="en"/>
              <a:t>Daisy Yang</a:t>
            </a:r>
            <a:endParaRPr/>
          </a:p>
        </p:txBody>
      </p:sp>
      <p:sp>
        <p:nvSpPr>
          <p:cNvPr id="126" name="Google Shape;126;p29"/>
          <p:cNvSpPr/>
          <p:nvPr/>
        </p:nvSpPr>
        <p:spPr>
          <a:xfrm>
            <a:off x="6619036" y="3446870"/>
            <a:ext cx="1546769" cy="279991"/>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2342550" y="368825"/>
            <a:ext cx="4458600" cy="6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Detecting Patterns</a:t>
            </a:r>
            <a:endParaRPr/>
          </a:p>
        </p:txBody>
      </p:sp>
      <p:pic>
        <p:nvPicPr>
          <p:cNvPr id="196" name="Google Shape;196;p38"/>
          <p:cNvPicPr preferRelativeResize="0"/>
          <p:nvPr/>
        </p:nvPicPr>
        <p:blipFill>
          <a:blip r:embed="rId3">
            <a:alphaModFix/>
          </a:blip>
          <a:stretch>
            <a:fillRect/>
          </a:stretch>
        </p:blipFill>
        <p:spPr>
          <a:xfrm>
            <a:off x="1421300" y="1485700"/>
            <a:ext cx="6129949" cy="3405875"/>
          </a:xfrm>
          <a:prstGeom prst="rect">
            <a:avLst/>
          </a:prstGeom>
          <a:noFill/>
          <a:ln>
            <a:noFill/>
          </a:ln>
        </p:spPr>
      </p:pic>
      <p:sp>
        <p:nvSpPr>
          <p:cNvPr id="197" name="Google Shape;197;p38"/>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9"/>
          <p:cNvSpPr txBox="1">
            <a:spLocks noGrp="1"/>
          </p:cNvSpPr>
          <p:nvPr>
            <p:ph type="title"/>
          </p:nvPr>
        </p:nvSpPr>
        <p:spPr>
          <a:xfrm>
            <a:off x="2670475" y="260925"/>
            <a:ext cx="3714300" cy="7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Start layers: basic pattern</a:t>
            </a:r>
            <a:endParaRPr/>
          </a:p>
        </p:txBody>
      </p:sp>
      <p:pic>
        <p:nvPicPr>
          <p:cNvPr id="203" name="Google Shape;203;p39"/>
          <p:cNvPicPr preferRelativeResize="0"/>
          <p:nvPr/>
        </p:nvPicPr>
        <p:blipFill>
          <a:blip r:embed="rId3">
            <a:alphaModFix/>
          </a:blip>
          <a:stretch>
            <a:fillRect/>
          </a:stretch>
        </p:blipFill>
        <p:spPr>
          <a:xfrm>
            <a:off x="620375" y="1053800"/>
            <a:ext cx="7903238" cy="3889875"/>
          </a:xfrm>
          <a:prstGeom prst="rect">
            <a:avLst/>
          </a:prstGeom>
          <a:noFill/>
          <a:ln>
            <a:noFill/>
          </a:ln>
        </p:spPr>
      </p:pic>
      <p:sp>
        <p:nvSpPr>
          <p:cNvPr id="204" name="Google Shape;204;p39"/>
          <p:cNvSpPr txBox="1"/>
          <p:nvPr/>
        </p:nvSpPr>
        <p:spPr>
          <a:xfrm>
            <a:off x="5004875" y="581125"/>
            <a:ext cx="68313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Light"/>
              <a:ea typeface="Lato Light"/>
              <a:cs typeface="Lato Light"/>
              <a:sym typeface="Lato Light"/>
            </a:endParaRPr>
          </a:p>
        </p:txBody>
      </p:sp>
      <p:sp>
        <p:nvSpPr>
          <p:cNvPr id="205" name="Google Shape;205;p39"/>
          <p:cNvSpPr/>
          <p:nvPr/>
        </p:nvSpPr>
        <p:spPr>
          <a:xfrm>
            <a:off x="1612950" y="2103300"/>
            <a:ext cx="936900" cy="9369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p:nvPr/>
        </p:nvSpPr>
        <p:spPr>
          <a:xfrm>
            <a:off x="5631675" y="2054075"/>
            <a:ext cx="936900" cy="9369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9"/>
          <p:cNvSpPr/>
          <p:nvPr/>
        </p:nvSpPr>
        <p:spPr>
          <a:xfrm>
            <a:off x="3569825" y="4032375"/>
            <a:ext cx="936900" cy="9369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9"/>
          <p:cNvSpPr/>
          <p:nvPr/>
        </p:nvSpPr>
        <p:spPr>
          <a:xfrm>
            <a:off x="7505550" y="4032375"/>
            <a:ext cx="936900" cy="9114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0"/>
          <p:cNvSpPr txBox="1">
            <a:spLocks noGrp="1"/>
          </p:cNvSpPr>
          <p:nvPr>
            <p:ph type="title"/>
          </p:nvPr>
        </p:nvSpPr>
        <p:spPr>
          <a:xfrm>
            <a:off x="6361750" y="2038825"/>
            <a:ext cx="3042600" cy="1628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Deeper layers:</a:t>
            </a:r>
            <a:endParaRPr sz="3600"/>
          </a:p>
          <a:p>
            <a:pPr marL="0" lvl="0" indent="0" algn="ctr" rtl="0">
              <a:spcBef>
                <a:spcPts val="0"/>
              </a:spcBef>
              <a:spcAft>
                <a:spcPts val="0"/>
              </a:spcAft>
              <a:buNone/>
            </a:pPr>
            <a:r>
              <a:rPr lang="en"/>
              <a:t>detect  more sophisticated objects</a:t>
            </a:r>
            <a:endParaRPr/>
          </a:p>
        </p:txBody>
      </p:sp>
      <p:pic>
        <p:nvPicPr>
          <p:cNvPr id="214" name="Google Shape;214;p40"/>
          <p:cNvPicPr preferRelativeResize="0"/>
          <p:nvPr/>
        </p:nvPicPr>
        <p:blipFill>
          <a:blip r:embed="rId3">
            <a:alphaModFix/>
          </a:blip>
          <a:stretch>
            <a:fillRect/>
          </a:stretch>
        </p:blipFill>
        <p:spPr>
          <a:xfrm>
            <a:off x="535250" y="468650"/>
            <a:ext cx="5740150" cy="419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41"/>
          <p:cNvPicPr preferRelativeResize="0"/>
          <p:nvPr/>
        </p:nvPicPr>
        <p:blipFill>
          <a:blip r:embed="rId3">
            <a:alphaModFix/>
          </a:blip>
          <a:stretch>
            <a:fillRect/>
          </a:stretch>
        </p:blipFill>
        <p:spPr>
          <a:xfrm>
            <a:off x="399500" y="1101225"/>
            <a:ext cx="8203801" cy="3476325"/>
          </a:xfrm>
          <a:prstGeom prst="rect">
            <a:avLst/>
          </a:prstGeom>
          <a:noFill/>
          <a:ln>
            <a:noFill/>
          </a:ln>
        </p:spPr>
      </p:pic>
      <p:sp>
        <p:nvSpPr>
          <p:cNvPr id="220" name="Google Shape;220;p41"/>
          <p:cNvSpPr txBox="1"/>
          <p:nvPr/>
        </p:nvSpPr>
        <p:spPr>
          <a:xfrm>
            <a:off x="1914250" y="266325"/>
            <a:ext cx="4527600" cy="5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Lato Light"/>
              <a:ea typeface="Lato Light"/>
              <a:cs typeface="Lato Light"/>
              <a:sym typeface="Lato Light"/>
            </a:endParaRPr>
          </a:p>
        </p:txBody>
      </p:sp>
      <p:sp>
        <p:nvSpPr>
          <p:cNvPr id="221" name="Google Shape;221;p41"/>
          <p:cNvSpPr/>
          <p:nvPr/>
        </p:nvSpPr>
        <p:spPr>
          <a:xfrm>
            <a:off x="6208825" y="1930900"/>
            <a:ext cx="849000" cy="832200"/>
          </a:xfrm>
          <a:prstGeom prst="roundRect">
            <a:avLst>
              <a:gd name="adj" fmla="val 16667"/>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1"/>
          <p:cNvSpPr/>
          <p:nvPr/>
        </p:nvSpPr>
        <p:spPr>
          <a:xfrm>
            <a:off x="7057750" y="2846400"/>
            <a:ext cx="849000" cy="832200"/>
          </a:xfrm>
          <a:prstGeom prst="roundRect">
            <a:avLst>
              <a:gd name="adj" fmla="val 16667"/>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grpSp>
        <p:nvGrpSpPr>
          <p:cNvPr id="227" name="Google Shape;227;p42"/>
          <p:cNvGrpSpPr/>
          <p:nvPr/>
        </p:nvGrpSpPr>
        <p:grpSpPr>
          <a:xfrm>
            <a:off x="3587127" y="3245584"/>
            <a:ext cx="286324" cy="348163"/>
            <a:chOff x="1767069" y="3360146"/>
            <a:chExt cx="286324" cy="348163"/>
          </a:xfrm>
        </p:grpSpPr>
        <p:sp>
          <p:nvSpPr>
            <p:cNvPr id="228" name="Google Shape;228;p42"/>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2"/>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2"/>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2"/>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2"/>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2"/>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2"/>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42"/>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Steps</a:t>
            </a:r>
            <a:endParaRPr/>
          </a:p>
        </p:txBody>
      </p:sp>
      <p:sp>
        <p:nvSpPr>
          <p:cNvPr id="236" name="Google Shape;236;p42"/>
          <p:cNvSpPr txBox="1">
            <a:spLocks noGrp="1"/>
          </p:cNvSpPr>
          <p:nvPr>
            <p:ph type="title" idx="2"/>
          </p:nvPr>
        </p:nvSpPr>
        <p:spPr>
          <a:xfrm>
            <a:off x="1477609" y="1711192"/>
            <a:ext cx="14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SCOPE</a:t>
            </a:r>
            <a:endParaRPr/>
          </a:p>
        </p:txBody>
      </p:sp>
      <p:sp>
        <p:nvSpPr>
          <p:cNvPr id="237" name="Google Shape;237;p42"/>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
        <p:nvSpPr>
          <p:cNvPr id="238" name="Google Shape;238;p42"/>
          <p:cNvSpPr txBox="1">
            <a:spLocks noGrp="1"/>
          </p:cNvSpPr>
          <p:nvPr>
            <p:ph type="subTitle" idx="1"/>
          </p:nvPr>
        </p:nvSpPr>
        <p:spPr>
          <a:xfrm>
            <a:off x="1477609" y="2040204"/>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Logo detection in NBA Games </a:t>
            </a:r>
            <a:endParaRPr/>
          </a:p>
        </p:txBody>
      </p:sp>
      <p:sp>
        <p:nvSpPr>
          <p:cNvPr id="239" name="Google Shape;239;p42"/>
          <p:cNvSpPr txBox="1">
            <a:spLocks noGrp="1"/>
          </p:cNvSpPr>
          <p:nvPr>
            <p:ph type="title" idx="3"/>
          </p:nvPr>
        </p:nvSpPr>
        <p:spPr>
          <a:xfrm>
            <a:off x="4039402" y="1711200"/>
            <a:ext cx="176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GATHER DATA</a:t>
            </a:r>
            <a:endParaRPr/>
          </a:p>
        </p:txBody>
      </p:sp>
      <p:sp>
        <p:nvSpPr>
          <p:cNvPr id="240" name="Google Shape;240;p42"/>
          <p:cNvSpPr txBox="1">
            <a:spLocks noGrp="1"/>
          </p:cNvSpPr>
          <p:nvPr>
            <p:ph type="subTitle" idx="4"/>
          </p:nvPr>
        </p:nvSpPr>
        <p:spPr>
          <a:xfrm>
            <a:off x="4039391" y="2040204"/>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Gather NBA footage with StateFarm logo</a:t>
            </a:r>
            <a:endParaRPr/>
          </a:p>
        </p:txBody>
      </p:sp>
      <p:sp>
        <p:nvSpPr>
          <p:cNvPr id="241" name="Google Shape;241;p42"/>
          <p:cNvSpPr txBox="1">
            <a:spLocks noGrp="1"/>
          </p:cNvSpPr>
          <p:nvPr>
            <p:ph type="title" idx="5"/>
          </p:nvPr>
        </p:nvSpPr>
        <p:spPr>
          <a:xfrm>
            <a:off x="6591625" y="1711200"/>
            <a:ext cx="19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 AND TRAIN</a:t>
            </a:r>
            <a:endParaRPr/>
          </a:p>
        </p:txBody>
      </p:sp>
      <p:sp>
        <p:nvSpPr>
          <p:cNvPr id="242" name="Google Shape;242;p42"/>
          <p:cNvSpPr txBox="1">
            <a:spLocks noGrp="1"/>
          </p:cNvSpPr>
          <p:nvPr>
            <p:ph type="subTitle" idx="6"/>
          </p:nvPr>
        </p:nvSpPr>
        <p:spPr>
          <a:xfrm>
            <a:off x="6591624" y="2040204"/>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 and train a CNN model</a:t>
            </a:r>
            <a:endParaRPr/>
          </a:p>
        </p:txBody>
      </p:sp>
      <p:sp>
        <p:nvSpPr>
          <p:cNvPr id="243" name="Google Shape;243;p42"/>
          <p:cNvSpPr txBox="1">
            <a:spLocks noGrp="1"/>
          </p:cNvSpPr>
          <p:nvPr>
            <p:ph type="title" idx="7"/>
          </p:nvPr>
        </p:nvSpPr>
        <p:spPr>
          <a:xfrm>
            <a:off x="1477609" y="3079054"/>
            <a:ext cx="14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TUNE MODEL</a:t>
            </a:r>
            <a:endParaRPr/>
          </a:p>
        </p:txBody>
      </p:sp>
      <p:sp>
        <p:nvSpPr>
          <p:cNvPr id="244" name="Google Shape;244;p42"/>
          <p:cNvSpPr txBox="1">
            <a:spLocks noGrp="1"/>
          </p:cNvSpPr>
          <p:nvPr>
            <p:ph type="subTitle" idx="8"/>
          </p:nvPr>
        </p:nvSpPr>
        <p:spPr>
          <a:xfrm>
            <a:off x="1477609" y="3408591"/>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Adjust parameters to maximize accuracy</a:t>
            </a:r>
            <a:endParaRPr/>
          </a:p>
        </p:txBody>
      </p:sp>
      <p:sp>
        <p:nvSpPr>
          <p:cNvPr id="245" name="Google Shape;245;p42"/>
          <p:cNvSpPr txBox="1">
            <a:spLocks noGrp="1"/>
          </p:cNvSpPr>
          <p:nvPr>
            <p:ph type="title" idx="9"/>
          </p:nvPr>
        </p:nvSpPr>
        <p:spPr>
          <a:xfrm>
            <a:off x="4039391" y="3079054"/>
            <a:ext cx="14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MODEL</a:t>
            </a:r>
            <a:endParaRPr/>
          </a:p>
        </p:txBody>
      </p:sp>
      <p:sp>
        <p:nvSpPr>
          <p:cNvPr id="246" name="Google Shape;246;p42"/>
          <p:cNvSpPr txBox="1">
            <a:spLocks noGrp="1"/>
          </p:cNvSpPr>
          <p:nvPr>
            <p:ph type="subTitle" idx="13"/>
          </p:nvPr>
        </p:nvSpPr>
        <p:spPr>
          <a:xfrm>
            <a:off x="4039391" y="3408591"/>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model to check accuracy</a:t>
            </a:r>
            <a:endParaRPr/>
          </a:p>
        </p:txBody>
      </p:sp>
      <p:sp>
        <p:nvSpPr>
          <p:cNvPr id="247" name="Google Shape;247;p42"/>
          <p:cNvSpPr txBox="1">
            <a:spLocks noGrp="1"/>
          </p:cNvSpPr>
          <p:nvPr>
            <p:ph type="title" idx="14"/>
          </p:nvPr>
        </p:nvSpPr>
        <p:spPr>
          <a:xfrm>
            <a:off x="6591625" y="3079050"/>
            <a:ext cx="18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 MODEL</a:t>
            </a:r>
            <a:endParaRPr/>
          </a:p>
        </p:txBody>
      </p:sp>
      <p:sp>
        <p:nvSpPr>
          <p:cNvPr id="248" name="Google Shape;248;p42"/>
          <p:cNvSpPr txBox="1">
            <a:spLocks noGrp="1"/>
          </p:cNvSpPr>
          <p:nvPr>
            <p:ph type="subTitle" idx="15"/>
          </p:nvPr>
        </p:nvSpPr>
        <p:spPr>
          <a:xfrm>
            <a:off x="6591624" y="3408591"/>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model to predict new videos</a:t>
            </a:r>
            <a:endParaRPr/>
          </a:p>
        </p:txBody>
      </p:sp>
      <p:sp>
        <p:nvSpPr>
          <p:cNvPr id="249" name="Google Shape;249;p42"/>
          <p:cNvSpPr/>
          <p:nvPr/>
        </p:nvSpPr>
        <p:spPr>
          <a:xfrm rot="1800003">
            <a:off x="882136" y="174948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2"/>
          <p:cNvSpPr/>
          <p:nvPr/>
        </p:nvSpPr>
        <p:spPr>
          <a:xfrm rot="1800003">
            <a:off x="882136" y="316973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2"/>
          <p:cNvSpPr/>
          <p:nvPr/>
        </p:nvSpPr>
        <p:spPr>
          <a:xfrm rot="1800003">
            <a:off x="3442936" y="174948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2"/>
          <p:cNvSpPr/>
          <p:nvPr/>
        </p:nvSpPr>
        <p:spPr>
          <a:xfrm rot="1800003">
            <a:off x="3442936" y="316973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p:nvPr/>
        </p:nvSpPr>
        <p:spPr>
          <a:xfrm rot="1800003">
            <a:off x="6074011" y="174948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rot="1800003">
            <a:off x="6003736" y="3169734"/>
            <a:ext cx="559799" cy="484931"/>
          </a:xfrm>
          <a:prstGeom prst="hexagon">
            <a:avLst>
              <a:gd name="adj" fmla="val 29265"/>
              <a:gd name="vf" fmla="val 11547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42"/>
          <p:cNvGrpSpPr/>
          <p:nvPr/>
        </p:nvGrpSpPr>
        <p:grpSpPr>
          <a:xfrm>
            <a:off x="3534098" y="1866894"/>
            <a:ext cx="377463" cy="277270"/>
            <a:chOff x="1289311" y="2926222"/>
            <a:chExt cx="408156" cy="299783"/>
          </a:xfrm>
        </p:grpSpPr>
        <p:sp>
          <p:nvSpPr>
            <p:cNvPr id="256" name="Google Shape;256;p42"/>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2"/>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2"/>
          <p:cNvGrpSpPr/>
          <p:nvPr/>
        </p:nvGrpSpPr>
        <p:grpSpPr>
          <a:xfrm>
            <a:off x="1001737" y="3241441"/>
            <a:ext cx="335854" cy="341512"/>
            <a:chOff x="850092" y="3352934"/>
            <a:chExt cx="369517" cy="375660"/>
          </a:xfrm>
        </p:grpSpPr>
        <p:sp>
          <p:nvSpPr>
            <p:cNvPr id="259" name="Google Shape;259;p42"/>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2"/>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2"/>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2"/>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42"/>
          <p:cNvGrpSpPr/>
          <p:nvPr/>
        </p:nvGrpSpPr>
        <p:grpSpPr>
          <a:xfrm>
            <a:off x="6108038" y="3259320"/>
            <a:ext cx="343102" cy="320670"/>
            <a:chOff x="1748582" y="3372635"/>
            <a:chExt cx="359269" cy="335780"/>
          </a:xfrm>
        </p:grpSpPr>
        <p:sp>
          <p:nvSpPr>
            <p:cNvPr id="265" name="Google Shape;265;p42"/>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42"/>
            <p:cNvGrpSpPr/>
            <p:nvPr/>
          </p:nvGrpSpPr>
          <p:grpSpPr>
            <a:xfrm>
              <a:off x="1748582" y="3372635"/>
              <a:ext cx="333520" cy="335780"/>
              <a:chOff x="1748582" y="3372635"/>
              <a:chExt cx="333520" cy="335780"/>
            </a:xfrm>
          </p:grpSpPr>
          <p:sp>
            <p:nvSpPr>
              <p:cNvPr id="267" name="Google Shape;267;p42"/>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2"/>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2"/>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42"/>
          <p:cNvGrpSpPr/>
          <p:nvPr/>
        </p:nvGrpSpPr>
        <p:grpSpPr>
          <a:xfrm>
            <a:off x="1000807" y="1825781"/>
            <a:ext cx="332757" cy="332343"/>
            <a:chOff x="2656907" y="2439293"/>
            <a:chExt cx="332757" cy="332343"/>
          </a:xfrm>
        </p:grpSpPr>
        <p:sp>
          <p:nvSpPr>
            <p:cNvPr id="271" name="Google Shape;271;p42"/>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2"/>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2"/>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2"/>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2"/>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2"/>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2"/>
          <p:cNvSpPr/>
          <p:nvPr/>
        </p:nvSpPr>
        <p:spPr>
          <a:xfrm>
            <a:off x="6173014" y="1824275"/>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Preparation</a:t>
            </a:r>
            <a:endParaRPr/>
          </a:p>
        </p:txBody>
      </p:sp>
      <p:grpSp>
        <p:nvGrpSpPr>
          <p:cNvPr id="284" name="Google Shape;284;p43"/>
          <p:cNvGrpSpPr/>
          <p:nvPr/>
        </p:nvGrpSpPr>
        <p:grpSpPr>
          <a:xfrm>
            <a:off x="1453311" y="1140875"/>
            <a:ext cx="800032" cy="716786"/>
            <a:chOff x="6395908" y="3873073"/>
            <a:chExt cx="320372" cy="213602"/>
          </a:xfrm>
        </p:grpSpPr>
        <p:sp>
          <p:nvSpPr>
            <p:cNvPr id="285" name="Google Shape;285;p43"/>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3"/>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3"/>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3"/>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3"/>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3"/>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3"/>
          <p:cNvGrpSpPr/>
          <p:nvPr/>
        </p:nvGrpSpPr>
        <p:grpSpPr>
          <a:xfrm>
            <a:off x="2891089" y="1133713"/>
            <a:ext cx="920492" cy="731076"/>
            <a:chOff x="859262" y="3353920"/>
            <a:chExt cx="306759" cy="351445"/>
          </a:xfrm>
        </p:grpSpPr>
        <p:sp>
          <p:nvSpPr>
            <p:cNvPr id="296" name="Google Shape;296;p43"/>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3"/>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3"/>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43"/>
          <p:cNvSpPr txBox="1"/>
          <p:nvPr/>
        </p:nvSpPr>
        <p:spPr>
          <a:xfrm>
            <a:off x="1395925" y="2141975"/>
            <a:ext cx="2205600" cy="12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Economica"/>
                <a:ea typeface="Economica"/>
                <a:cs typeface="Economica"/>
                <a:sym typeface="Economica"/>
              </a:rPr>
              <a:t>YouTube clips were downloaded and converted to frames</a:t>
            </a:r>
            <a:endParaRPr sz="1800">
              <a:latin typeface="Economica"/>
              <a:ea typeface="Economica"/>
              <a:cs typeface="Economica"/>
              <a:sym typeface="Economica"/>
            </a:endParaRPr>
          </a:p>
        </p:txBody>
      </p:sp>
      <p:cxnSp>
        <p:nvCxnSpPr>
          <p:cNvPr id="302" name="Google Shape;302;p43"/>
          <p:cNvCxnSpPr/>
          <p:nvPr/>
        </p:nvCxnSpPr>
        <p:spPr>
          <a:xfrm>
            <a:off x="2390600" y="1488350"/>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03" name="Google Shape;303;p43"/>
          <p:cNvCxnSpPr/>
          <p:nvPr/>
        </p:nvCxnSpPr>
        <p:spPr>
          <a:xfrm rot="10800000" flipH="1">
            <a:off x="4071150" y="1499275"/>
            <a:ext cx="1004700" cy="9600"/>
          </a:xfrm>
          <a:prstGeom prst="straightConnector1">
            <a:avLst/>
          </a:prstGeom>
          <a:noFill/>
          <a:ln w="38100" cap="flat" cmpd="sng">
            <a:solidFill>
              <a:schemeClr val="lt1"/>
            </a:solidFill>
            <a:prstDash val="solid"/>
            <a:round/>
            <a:headEnd type="none" w="med" len="med"/>
            <a:tailEnd type="triangle" w="med" len="med"/>
          </a:ln>
        </p:spPr>
      </p:cxnSp>
      <p:cxnSp>
        <p:nvCxnSpPr>
          <p:cNvPr id="304" name="Google Shape;304;p43"/>
          <p:cNvCxnSpPr/>
          <p:nvPr/>
        </p:nvCxnSpPr>
        <p:spPr>
          <a:xfrm>
            <a:off x="4038775" y="3619625"/>
            <a:ext cx="1037400" cy="0"/>
          </a:xfrm>
          <a:prstGeom prst="straightConnector1">
            <a:avLst/>
          </a:prstGeom>
          <a:noFill/>
          <a:ln w="38100" cap="flat" cmpd="sng">
            <a:solidFill>
              <a:schemeClr val="lt1"/>
            </a:solidFill>
            <a:prstDash val="solid"/>
            <a:round/>
            <a:headEnd type="none" w="med" len="med"/>
            <a:tailEnd type="triangle" w="med" len="med"/>
          </a:ln>
        </p:spPr>
      </p:cxnSp>
      <p:grpSp>
        <p:nvGrpSpPr>
          <p:cNvPr id="305" name="Google Shape;305;p43"/>
          <p:cNvGrpSpPr/>
          <p:nvPr/>
        </p:nvGrpSpPr>
        <p:grpSpPr>
          <a:xfrm>
            <a:off x="5203964" y="1212935"/>
            <a:ext cx="716681" cy="572700"/>
            <a:chOff x="2171474" y="3369229"/>
            <a:chExt cx="408156" cy="343737"/>
          </a:xfrm>
        </p:grpSpPr>
        <p:sp>
          <p:nvSpPr>
            <p:cNvPr id="306" name="Google Shape;306;p43"/>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3"/>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3"/>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3"/>
          <p:cNvGrpSpPr/>
          <p:nvPr/>
        </p:nvGrpSpPr>
        <p:grpSpPr>
          <a:xfrm>
            <a:off x="5203964" y="3333285"/>
            <a:ext cx="716681" cy="572700"/>
            <a:chOff x="2171474" y="3369229"/>
            <a:chExt cx="408156" cy="343737"/>
          </a:xfrm>
        </p:grpSpPr>
        <p:sp>
          <p:nvSpPr>
            <p:cNvPr id="311" name="Google Shape;311;p43"/>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43"/>
          <p:cNvSpPr txBox="1"/>
          <p:nvPr/>
        </p:nvSpPr>
        <p:spPr>
          <a:xfrm>
            <a:off x="4657963" y="4126275"/>
            <a:ext cx="18087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Economica"/>
                <a:ea typeface="Economica"/>
                <a:cs typeface="Economica"/>
                <a:sym typeface="Economica"/>
              </a:rPr>
              <a:t>Manually label data as having a logo or not.</a:t>
            </a:r>
            <a:endParaRPr sz="1800">
              <a:latin typeface="Economica"/>
              <a:ea typeface="Economica"/>
              <a:cs typeface="Economica"/>
              <a:sym typeface="Economica"/>
            </a:endParaRPr>
          </a:p>
        </p:txBody>
      </p:sp>
      <p:cxnSp>
        <p:nvCxnSpPr>
          <p:cNvPr id="316" name="Google Shape;316;p43"/>
          <p:cNvCxnSpPr/>
          <p:nvPr/>
        </p:nvCxnSpPr>
        <p:spPr>
          <a:xfrm>
            <a:off x="6193650" y="1748500"/>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17" name="Google Shape;317;p43"/>
          <p:cNvCxnSpPr/>
          <p:nvPr/>
        </p:nvCxnSpPr>
        <p:spPr>
          <a:xfrm>
            <a:off x="6193650" y="1506900"/>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18" name="Google Shape;318;p43"/>
          <p:cNvCxnSpPr/>
          <p:nvPr/>
        </p:nvCxnSpPr>
        <p:spPr>
          <a:xfrm>
            <a:off x="6193650" y="1250050"/>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19" name="Google Shape;319;p43"/>
          <p:cNvCxnSpPr/>
          <p:nvPr/>
        </p:nvCxnSpPr>
        <p:spPr>
          <a:xfrm>
            <a:off x="6193650" y="3905975"/>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20" name="Google Shape;320;p43"/>
          <p:cNvCxnSpPr/>
          <p:nvPr/>
        </p:nvCxnSpPr>
        <p:spPr>
          <a:xfrm>
            <a:off x="6193650" y="3664375"/>
            <a:ext cx="397800" cy="0"/>
          </a:xfrm>
          <a:prstGeom prst="straightConnector1">
            <a:avLst/>
          </a:prstGeom>
          <a:noFill/>
          <a:ln w="38100" cap="flat" cmpd="sng">
            <a:solidFill>
              <a:schemeClr val="lt1"/>
            </a:solidFill>
            <a:prstDash val="solid"/>
            <a:round/>
            <a:headEnd type="none" w="med" len="med"/>
            <a:tailEnd type="triangle" w="med" len="med"/>
          </a:ln>
        </p:spPr>
      </p:cxnSp>
      <p:cxnSp>
        <p:nvCxnSpPr>
          <p:cNvPr id="321" name="Google Shape;321;p43"/>
          <p:cNvCxnSpPr/>
          <p:nvPr/>
        </p:nvCxnSpPr>
        <p:spPr>
          <a:xfrm>
            <a:off x="6193650" y="3407525"/>
            <a:ext cx="397800" cy="0"/>
          </a:xfrm>
          <a:prstGeom prst="straightConnector1">
            <a:avLst/>
          </a:prstGeom>
          <a:noFill/>
          <a:ln w="38100" cap="flat" cmpd="sng">
            <a:solidFill>
              <a:schemeClr val="lt1"/>
            </a:solidFill>
            <a:prstDash val="solid"/>
            <a:round/>
            <a:headEnd type="none" w="med" len="med"/>
            <a:tailEnd type="triangle" w="med" len="med"/>
          </a:ln>
        </p:spPr>
      </p:cxnSp>
      <p:sp>
        <p:nvSpPr>
          <p:cNvPr id="322" name="Google Shape;322;p43"/>
          <p:cNvSpPr txBox="1"/>
          <p:nvPr/>
        </p:nvSpPr>
        <p:spPr>
          <a:xfrm>
            <a:off x="6829100" y="1122800"/>
            <a:ext cx="9204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Economica"/>
                <a:ea typeface="Economica"/>
                <a:cs typeface="Economica"/>
                <a:sym typeface="Economica"/>
              </a:rPr>
              <a:t>Train </a:t>
            </a:r>
            <a:endParaRPr>
              <a:solidFill>
                <a:schemeClr val="lt1"/>
              </a:solidFill>
              <a:latin typeface="Economica"/>
              <a:ea typeface="Economica"/>
              <a:cs typeface="Economica"/>
              <a:sym typeface="Economica"/>
            </a:endParaRPr>
          </a:p>
          <a:p>
            <a:pPr marL="0" lvl="0" indent="0" algn="l" rtl="0">
              <a:spcBef>
                <a:spcPts val="0"/>
              </a:spcBef>
              <a:spcAft>
                <a:spcPts val="0"/>
              </a:spcAft>
              <a:buNone/>
            </a:pPr>
            <a:r>
              <a:rPr lang="en">
                <a:solidFill>
                  <a:schemeClr val="lt1"/>
                </a:solidFill>
                <a:latin typeface="Economica"/>
                <a:ea typeface="Economica"/>
                <a:cs typeface="Economica"/>
                <a:sym typeface="Economica"/>
              </a:rPr>
              <a:t>Validation</a:t>
            </a:r>
            <a:endParaRPr>
              <a:solidFill>
                <a:schemeClr val="lt1"/>
              </a:solidFill>
              <a:latin typeface="Economica"/>
              <a:ea typeface="Economica"/>
              <a:cs typeface="Economica"/>
              <a:sym typeface="Economica"/>
            </a:endParaRPr>
          </a:p>
          <a:p>
            <a:pPr marL="0" lvl="0" indent="0" algn="l" rtl="0">
              <a:spcBef>
                <a:spcPts val="0"/>
              </a:spcBef>
              <a:spcAft>
                <a:spcPts val="0"/>
              </a:spcAft>
              <a:buNone/>
            </a:pPr>
            <a:r>
              <a:rPr lang="en">
                <a:solidFill>
                  <a:schemeClr val="lt1"/>
                </a:solidFill>
                <a:latin typeface="Economica"/>
                <a:ea typeface="Economica"/>
                <a:cs typeface="Economica"/>
                <a:sym typeface="Economica"/>
              </a:rPr>
              <a:t>Test</a:t>
            </a:r>
            <a:endParaRPr>
              <a:solidFill>
                <a:schemeClr val="lt1"/>
              </a:solidFill>
              <a:latin typeface="Economica"/>
              <a:ea typeface="Economica"/>
              <a:cs typeface="Economica"/>
              <a:sym typeface="Economica"/>
            </a:endParaRPr>
          </a:p>
        </p:txBody>
      </p:sp>
      <p:sp>
        <p:nvSpPr>
          <p:cNvPr id="323" name="Google Shape;323;p43"/>
          <p:cNvSpPr txBox="1"/>
          <p:nvPr/>
        </p:nvSpPr>
        <p:spPr>
          <a:xfrm>
            <a:off x="6829100" y="3254075"/>
            <a:ext cx="8001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Economica"/>
                <a:ea typeface="Economica"/>
                <a:cs typeface="Economica"/>
                <a:sym typeface="Economica"/>
              </a:rPr>
              <a:t>Train </a:t>
            </a:r>
            <a:endParaRPr>
              <a:solidFill>
                <a:schemeClr val="lt1"/>
              </a:solidFill>
              <a:latin typeface="Economica"/>
              <a:ea typeface="Economica"/>
              <a:cs typeface="Economica"/>
              <a:sym typeface="Economica"/>
            </a:endParaRPr>
          </a:p>
          <a:p>
            <a:pPr marL="0" lvl="0" indent="0" algn="l" rtl="0">
              <a:spcBef>
                <a:spcPts val="0"/>
              </a:spcBef>
              <a:spcAft>
                <a:spcPts val="0"/>
              </a:spcAft>
              <a:buNone/>
            </a:pPr>
            <a:r>
              <a:rPr lang="en">
                <a:solidFill>
                  <a:schemeClr val="lt1"/>
                </a:solidFill>
                <a:latin typeface="Economica"/>
                <a:ea typeface="Economica"/>
                <a:cs typeface="Economica"/>
                <a:sym typeface="Economica"/>
              </a:rPr>
              <a:t>Validation</a:t>
            </a:r>
            <a:endParaRPr>
              <a:solidFill>
                <a:schemeClr val="lt1"/>
              </a:solidFill>
              <a:latin typeface="Economica"/>
              <a:ea typeface="Economica"/>
              <a:cs typeface="Economica"/>
              <a:sym typeface="Economica"/>
            </a:endParaRPr>
          </a:p>
          <a:p>
            <a:pPr marL="0" lvl="0" indent="0" algn="l" rtl="0">
              <a:spcBef>
                <a:spcPts val="0"/>
              </a:spcBef>
              <a:spcAft>
                <a:spcPts val="0"/>
              </a:spcAft>
              <a:buNone/>
            </a:pPr>
            <a:r>
              <a:rPr lang="en">
                <a:solidFill>
                  <a:schemeClr val="lt1"/>
                </a:solidFill>
                <a:latin typeface="Economica"/>
                <a:ea typeface="Economica"/>
                <a:cs typeface="Economica"/>
                <a:sym typeface="Economica"/>
              </a:rPr>
              <a:t>Test</a:t>
            </a:r>
            <a:endParaRPr>
              <a:solidFill>
                <a:schemeClr val="lt1"/>
              </a:solidFill>
              <a:latin typeface="Economica"/>
              <a:ea typeface="Economica"/>
              <a:cs typeface="Economica"/>
              <a:sym typeface="Economica"/>
            </a:endParaRPr>
          </a:p>
        </p:txBody>
      </p:sp>
      <p:sp>
        <p:nvSpPr>
          <p:cNvPr id="324" name="Google Shape;324;p43"/>
          <p:cNvSpPr txBox="1"/>
          <p:nvPr/>
        </p:nvSpPr>
        <p:spPr>
          <a:xfrm>
            <a:off x="7168988" y="2141975"/>
            <a:ext cx="18087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Economica"/>
                <a:ea typeface="Economica"/>
                <a:cs typeface="Economica"/>
                <a:sym typeface="Economica"/>
              </a:rPr>
              <a:t>Split labeled data into Train, Validation and Test sets.</a:t>
            </a:r>
            <a:endParaRPr sz="1800">
              <a:latin typeface="Economica"/>
              <a:ea typeface="Economica"/>
              <a:cs typeface="Economica"/>
              <a:sym typeface="Economica"/>
            </a:endParaRPr>
          </a:p>
        </p:txBody>
      </p:sp>
      <p:sp>
        <p:nvSpPr>
          <p:cNvPr id="325" name="Google Shape;325;p43"/>
          <p:cNvSpPr txBox="1"/>
          <p:nvPr/>
        </p:nvSpPr>
        <p:spPr>
          <a:xfrm>
            <a:off x="5289093" y="2873075"/>
            <a:ext cx="8001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Economica"/>
                <a:ea typeface="Economica"/>
                <a:cs typeface="Economica"/>
                <a:sym typeface="Economica"/>
              </a:rPr>
              <a:t>No Logo</a:t>
            </a:r>
            <a:endParaRPr>
              <a:latin typeface="Economica"/>
              <a:ea typeface="Economica"/>
              <a:cs typeface="Economica"/>
              <a:sym typeface="Economica"/>
            </a:endParaRPr>
          </a:p>
        </p:txBody>
      </p:sp>
      <p:sp>
        <p:nvSpPr>
          <p:cNvPr id="326" name="Google Shape;326;p43"/>
          <p:cNvSpPr txBox="1"/>
          <p:nvPr/>
        </p:nvSpPr>
        <p:spPr>
          <a:xfrm>
            <a:off x="5289105" y="748175"/>
            <a:ext cx="8001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Economica"/>
                <a:ea typeface="Economica"/>
                <a:cs typeface="Economica"/>
                <a:sym typeface="Economica"/>
              </a:rPr>
              <a:t>Logo</a:t>
            </a:r>
            <a:endParaRPr>
              <a:latin typeface="Economica"/>
              <a:ea typeface="Economica"/>
              <a:cs typeface="Economica"/>
              <a:sym typeface="Economica"/>
            </a:endParaRPr>
          </a:p>
        </p:txBody>
      </p:sp>
      <p:cxnSp>
        <p:nvCxnSpPr>
          <p:cNvPr id="327" name="Google Shape;327;p43"/>
          <p:cNvCxnSpPr/>
          <p:nvPr/>
        </p:nvCxnSpPr>
        <p:spPr>
          <a:xfrm>
            <a:off x="4290250" y="1513650"/>
            <a:ext cx="18900" cy="21162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idx="4294967295"/>
          </p:nvPr>
        </p:nvSpPr>
        <p:spPr>
          <a:xfrm>
            <a:off x="2259350" y="376125"/>
            <a:ext cx="447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Dataset</a:t>
            </a:r>
            <a:endParaRPr/>
          </a:p>
        </p:txBody>
      </p:sp>
      <p:sp>
        <p:nvSpPr>
          <p:cNvPr id="333" name="Google Shape;333;p44"/>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pic>
        <p:nvPicPr>
          <p:cNvPr id="334" name="Google Shape;334;p44"/>
          <p:cNvPicPr preferRelativeResize="0"/>
          <p:nvPr/>
        </p:nvPicPr>
        <p:blipFill>
          <a:blip r:embed="rId3">
            <a:alphaModFix/>
          </a:blip>
          <a:stretch>
            <a:fillRect/>
          </a:stretch>
        </p:blipFill>
        <p:spPr>
          <a:xfrm>
            <a:off x="5355200" y="3422162"/>
            <a:ext cx="2000575" cy="1498500"/>
          </a:xfrm>
          <a:prstGeom prst="rect">
            <a:avLst/>
          </a:prstGeom>
          <a:noFill/>
          <a:ln>
            <a:noFill/>
          </a:ln>
        </p:spPr>
      </p:pic>
      <p:pic>
        <p:nvPicPr>
          <p:cNvPr id="335" name="Google Shape;335;p44"/>
          <p:cNvPicPr preferRelativeResize="0"/>
          <p:nvPr/>
        </p:nvPicPr>
        <p:blipFill>
          <a:blip r:embed="rId4">
            <a:alphaModFix/>
          </a:blip>
          <a:stretch>
            <a:fillRect/>
          </a:stretch>
        </p:blipFill>
        <p:spPr>
          <a:xfrm>
            <a:off x="2766425" y="1397088"/>
            <a:ext cx="2002538" cy="1499616"/>
          </a:xfrm>
          <a:prstGeom prst="rect">
            <a:avLst/>
          </a:prstGeom>
          <a:noFill/>
          <a:ln>
            <a:noFill/>
          </a:ln>
        </p:spPr>
      </p:pic>
      <p:pic>
        <p:nvPicPr>
          <p:cNvPr id="336" name="Google Shape;336;p44"/>
          <p:cNvPicPr preferRelativeResize="0"/>
          <p:nvPr/>
        </p:nvPicPr>
        <p:blipFill>
          <a:blip r:embed="rId5">
            <a:alphaModFix/>
          </a:blip>
          <a:stretch>
            <a:fillRect/>
          </a:stretch>
        </p:blipFill>
        <p:spPr>
          <a:xfrm>
            <a:off x="5354225" y="1397088"/>
            <a:ext cx="2002534" cy="1499616"/>
          </a:xfrm>
          <a:prstGeom prst="rect">
            <a:avLst/>
          </a:prstGeom>
          <a:noFill/>
          <a:ln>
            <a:noFill/>
          </a:ln>
        </p:spPr>
      </p:pic>
      <p:pic>
        <p:nvPicPr>
          <p:cNvPr id="337" name="Google Shape;337;p44"/>
          <p:cNvPicPr preferRelativeResize="0"/>
          <p:nvPr/>
        </p:nvPicPr>
        <p:blipFill>
          <a:blip r:embed="rId6">
            <a:alphaModFix/>
          </a:blip>
          <a:stretch>
            <a:fillRect/>
          </a:stretch>
        </p:blipFill>
        <p:spPr>
          <a:xfrm>
            <a:off x="2766425" y="3421600"/>
            <a:ext cx="2002534" cy="1499616"/>
          </a:xfrm>
          <a:prstGeom prst="rect">
            <a:avLst/>
          </a:prstGeom>
          <a:noFill/>
          <a:ln>
            <a:noFill/>
          </a:ln>
        </p:spPr>
      </p:pic>
      <p:sp>
        <p:nvSpPr>
          <p:cNvPr id="338" name="Google Shape;338;p44"/>
          <p:cNvSpPr txBox="1">
            <a:spLocks noGrp="1"/>
          </p:cNvSpPr>
          <p:nvPr>
            <p:ph type="title" idx="4294967295"/>
          </p:nvPr>
        </p:nvSpPr>
        <p:spPr>
          <a:xfrm>
            <a:off x="333050" y="1908850"/>
            <a:ext cx="2002500" cy="47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Sample Images with Logo </a:t>
            </a:r>
            <a:endParaRPr sz="1800"/>
          </a:p>
        </p:txBody>
      </p:sp>
      <p:sp>
        <p:nvSpPr>
          <p:cNvPr id="339" name="Google Shape;339;p44"/>
          <p:cNvSpPr/>
          <p:nvPr/>
        </p:nvSpPr>
        <p:spPr>
          <a:xfrm>
            <a:off x="3159450" y="1748975"/>
            <a:ext cx="1207249" cy="378309"/>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019925" y="4289775"/>
            <a:ext cx="1207249" cy="378309"/>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6664848" y="1649450"/>
            <a:ext cx="562336" cy="306429"/>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a:off x="3235650" y="3579025"/>
            <a:ext cx="620708" cy="306429"/>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3883225" y="4154575"/>
            <a:ext cx="376365" cy="208189"/>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2400725" y="376125"/>
            <a:ext cx="392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349" name="Google Shape;349;p45"/>
          <p:cNvSpPr/>
          <p:nvPr/>
        </p:nvSpPr>
        <p:spPr>
          <a:xfrm>
            <a:off x="1972978" y="2389367"/>
            <a:ext cx="1063392" cy="1225149"/>
          </a:xfrm>
          <a:custGeom>
            <a:avLst/>
            <a:gdLst/>
            <a:ahLst/>
            <a:cxnLst/>
            <a:rect l="l" t="t" r="r" b="b"/>
            <a:pathLst>
              <a:path w="54814" h="63152" extrusionOk="0">
                <a:moveTo>
                  <a:pt x="27527" y="1"/>
                </a:moveTo>
                <a:lnTo>
                  <a:pt x="120" y="15686"/>
                </a:lnTo>
                <a:lnTo>
                  <a:pt x="1" y="47261"/>
                </a:lnTo>
                <a:lnTo>
                  <a:pt x="27288" y="63151"/>
                </a:lnTo>
                <a:lnTo>
                  <a:pt x="54694" y="47466"/>
                </a:lnTo>
                <a:lnTo>
                  <a:pt x="54813" y="15874"/>
                </a:lnTo>
                <a:lnTo>
                  <a:pt x="2752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p:nvPr/>
        </p:nvSpPr>
        <p:spPr>
          <a:xfrm>
            <a:off x="3352628" y="2389367"/>
            <a:ext cx="1063392" cy="1225149"/>
          </a:xfrm>
          <a:custGeom>
            <a:avLst/>
            <a:gdLst/>
            <a:ahLst/>
            <a:cxnLst/>
            <a:rect l="l" t="t" r="r" b="b"/>
            <a:pathLst>
              <a:path w="54814" h="63152" extrusionOk="0">
                <a:moveTo>
                  <a:pt x="27510" y="1"/>
                </a:moveTo>
                <a:lnTo>
                  <a:pt x="120" y="15686"/>
                </a:lnTo>
                <a:lnTo>
                  <a:pt x="1" y="47261"/>
                </a:lnTo>
                <a:lnTo>
                  <a:pt x="27287" y="63151"/>
                </a:lnTo>
                <a:lnTo>
                  <a:pt x="54694" y="47466"/>
                </a:lnTo>
                <a:lnTo>
                  <a:pt x="54813" y="15874"/>
                </a:lnTo>
                <a:lnTo>
                  <a:pt x="2751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5"/>
          <p:cNvSpPr/>
          <p:nvPr/>
        </p:nvSpPr>
        <p:spPr>
          <a:xfrm>
            <a:off x="4728301" y="2389367"/>
            <a:ext cx="1063392" cy="1225149"/>
          </a:xfrm>
          <a:custGeom>
            <a:avLst/>
            <a:gdLst/>
            <a:ahLst/>
            <a:cxnLst/>
            <a:rect l="l" t="t" r="r" b="b"/>
            <a:pathLst>
              <a:path w="54814" h="63152" extrusionOk="0">
                <a:moveTo>
                  <a:pt x="27526" y="1"/>
                </a:moveTo>
                <a:lnTo>
                  <a:pt x="120" y="15686"/>
                </a:lnTo>
                <a:lnTo>
                  <a:pt x="1" y="47261"/>
                </a:lnTo>
                <a:lnTo>
                  <a:pt x="27287" y="63151"/>
                </a:lnTo>
                <a:lnTo>
                  <a:pt x="54694" y="47466"/>
                </a:lnTo>
                <a:lnTo>
                  <a:pt x="54813" y="15874"/>
                </a:lnTo>
                <a:lnTo>
                  <a:pt x="27526"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6109270" y="2389367"/>
            <a:ext cx="1063392" cy="1225149"/>
          </a:xfrm>
          <a:custGeom>
            <a:avLst/>
            <a:gdLst/>
            <a:ahLst/>
            <a:cxnLst/>
            <a:rect l="l" t="t" r="r" b="b"/>
            <a:pathLst>
              <a:path w="54814" h="63152" extrusionOk="0">
                <a:moveTo>
                  <a:pt x="27527" y="1"/>
                </a:moveTo>
                <a:lnTo>
                  <a:pt x="120" y="15686"/>
                </a:lnTo>
                <a:lnTo>
                  <a:pt x="1" y="47261"/>
                </a:lnTo>
                <a:lnTo>
                  <a:pt x="27287" y="63151"/>
                </a:lnTo>
                <a:lnTo>
                  <a:pt x="54694" y="47466"/>
                </a:lnTo>
                <a:lnTo>
                  <a:pt x="54813" y="15874"/>
                </a:lnTo>
                <a:lnTo>
                  <a:pt x="27527"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5"/>
          <p:cNvSpPr/>
          <p:nvPr/>
        </p:nvSpPr>
        <p:spPr>
          <a:xfrm>
            <a:off x="3183239" y="3001610"/>
            <a:ext cx="1389894" cy="800192"/>
          </a:xfrm>
          <a:custGeom>
            <a:avLst/>
            <a:gdLst/>
            <a:ahLst/>
            <a:cxnLst/>
            <a:rect l="l" t="t" r="r" b="b"/>
            <a:pathLst>
              <a:path w="71644" h="41247" extrusionOk="0">
                <a:moveTo>
                  <a:pt x="71182" y="1"/>
                </a:moveTo>
                <a:lnTo>
                  <a:pt x="71096" y="20265"/>
                </a:lnTo>
                <a:lnTo>
                  <a:pt x="35848" y="40785"/>
                </a:lnTo>
                <a:lnTo>
                  <a:pt x="479" y="20538"/>
                </a:lnTo>
                <a:lnTo>
                  <a:pt x="394" y="18"/>
                </a:lnTo>
                <a:lnTo>
                  <a:pt x="1" y="18"/>
                </a:lnTo>
                <a:lnTo>
                  <a:pt x="69" y="20760"/>
                </a:lnTo>
                <a:lnTo>
                  <a:pt x="172" y="20829"/>
                </a:lnTo>
                <a:lnTo>
                  <a:pt x="35865" y="41247"/>
                </a:lnTo>
                <a:lnTo>
                  <a:pt x="35967" y="41195"/>
                </a:lnTo>
                <a:lnTo>
                  <a:pt x="71250" y="20641"/>
                </a:lnTo>
                <a:lnTo>
                  <a:pt x="71250" y="20760"/>
                </a:lnTo>
                <a:lnTo>
                  <a:pt x="71643" y="20453"/>
                </a:lnTo>
                <a:lnTo>
                  <a:pt x="7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p:nvPr/>
        </p:nvSpPr>
        <p:spPr>
          <a:xfrm>
            <a:off x="5942539" y="3001610"/>
            <a:ext cx="1393521" cy="800192"/>
          </a:xfrm>
          <a:custGeom>
            <a:avLst/>
            <a:gdLst/>
            <a:ahLst/>
            <a:cxnLst/>
            <a:rect l="l" t="t" r="r" b="b"/>
            <a:pathLst>
              <a:path w="71831" h="41247" extrusionOk="0">
                <a:moveTo>
                  <a:pt x="71199" y="1"/>
                </a:moveTo>
                <a:lnTo>
                  <a:pt x="71284" y="20265"/>
                </a:lnTo>
                <a:lnTo>
                  <a:pt x="36035" y="40785"/>
                </a:lnTo>
                <a:lnTo>
                  <a:pt x="650" y="20538"/>
                </a:lnTo>
                <a:lnTo>
                  <a:pt x="564" y="18"/>
                </a:lnTo>
                <a:lnTo>
                  <a:pt x="0" y="18"/>
                </a:lnTo>
                <a:lnTo>
                  <a:pt x="257" y="20760"/>
                </a:lnTo>
                <a:lnTo>
                  <a:pt x="359" y="20829"/>
                </a:lnTo>
                <a:lnTo>
                  <a:pt x="36035" y="41247"/>
                </a:lnTo>
                <a:lnTo>
                  <a:pt x="36138" y="41195"/>
                </a:lnTo>
                <a:lnTo>
                  <a:pt x="71438" y="20641"/>
                </a:lnTo>
                <a:lnTo>
                  <a:pt x="71438" y="20760"/>
                </a:lnTo>
                <a:lnTo>
                  <a:pt x="71831" y="20453"/>
                </a:lnTo>
                <a:lnTo>
                  <a:pt x="71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1804268" y="2201764"/>
            <a:ext cx="1390204" cy="800172"/>
          </a:xfrm>
          <a:custGeom>
            <a:avLst/>
            <a:gdLst/>
            <a:ahLst/>
            <a:cxnLst/>
            <a:rect l="l" t="t" r="r" b="b"/>
            <a:pathLst>
              <a:path w="71660" h="41246" extrusionOk="0">
                <a:moveTo>
                  <a:pt x="35864" y="0"/>
                </a:moveTo>
                <a:lnTo>
                  <a:pt x="171" y="20435"/>
                </a:lnTo>
                <a:lnTo>
                  <a:pt x="68" y="20486"/>
                </a:lnTo>
                <a:lnTo>
                  <a:pt x="0" y="41246"/>
                </a:lnTo>
                <a:lnTo>
                  <a:pt x="393" y="41246"/>
                </a:lnTo>
                <a:lnTo>
                  <a:pt x="478" y="20725"/>
                </a:lnTo>
                <a:lnTo>
                  <a:pt x="35864" y="461"/>
                </a:lnTo>
                <a:lnTo>
                  <a:pt x="71096" y="20982"/>
                </a:lnTo>
                <a:lnTo>
                  <a:pt x="71027" y="41246"/>
                </a:lnTo>
                <a:lnTo>
                  <a:pt x="71455" y="41246"/>
                </a:lnTo>
                <a:lnTo>
                  <a:pt x="71660" y="20794"/>
                </a:lnTo>
                <a:lnTo>
                  <a:pt x="71267" y="20486"/>
                </a:lnTo>
                <a:lnTo>
                  <a:pt x="71267" y="20606"/>
                </a:lnTo>
                <a:lnTo>
                  <a:pt x="35967" y="51"/>
                </a:lnTo>
                <a:lnTo>
                  <a:pt x="358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4564538" y="2201764"/>
            <a:ext cx="1390223" cy="800172"/>
          </a:xfrm>
          <a:custGeom>
            <a:avLst/>
            <a:gdLst/>
            <a:ahLst/>
            <a:cxnLst/>
            <a:rect l="l" t="t" r="r" b="b"/>
            <a:pathLst>
              <a:path w="71661" h="41246" extrusionOk="0">
                <a:moveTo>
                  <a:pt x="35865" y="0"/>
                </a:moveTo>
                <a:lnTo>
                  <a:pt x="172" y="20435"/>
                </a:lnTo>
                <a:lnTo>
                  <a:pt x="69" y="20486"/>
                </a:lnTo>
                <a:lnTo>
                  <a:pt x="1" y="41246"/>
                </a:lnTo>
                <a:lnTo>
                  <a:pt x="394" y="41246"/>
                </a:lnTo>
                <a:lnTo>
                  <a:pt x="479" y="20725"/>
                </a:lnTo>
                <a:lnTo>
                  <a:pt x="35865" y="461"/>
                </a:lnTo>
                <a:lnTo>
                  <a:pt x="71097" y="20982"/>
                </a:lnTo>
                <a:lnTo>
                  <a:pt x="71028" y="41246"/>
                </a:lnTo>
                <a:lnTo>
                  <a:pt x="71575" y="41246"/>
                </a:lnTo>
                <a:lnTo>
                  <a:pt x="71661" y="20794"/>
                </a:lnTo>
                <a:lnTo>
                  <a:pt x="71268" y="20486"/>
                </a:lnTo>
                <a:lnTo>
                  <a:pt x="71268" y="20606"/>
                </a:lnTo>
                <a:lnTo>
                  <a:pt x="35967" y="51"/>
                </a:lnTo>
                <a:lnTo>
                  <a:pt x="35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txBox="1"/>
          <p:nvPr/>
        </p:nvSpPr>
        <p:spPr>
          <a:xfrm>
            <a:off x="1320125" y="1287975"/>
            <a:ext cx="2292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Economica"/>
                <a:ea typeface="Economica"/>
                <a:cs typeface="Economica"/>
                <a:sym typeface="Economica"/>
              </a:rPr>
              <a:t>Model Training &amp; Tuning</a:t>
            </a:r>
            <a:endParaRPr sz="2000">
              <a:solidFill>
                <a:schemeClr val="accent1"/>
              </a:solidFill>
              <a:latin typeface="Economica"/>
              <a:ea typeface="Economica"/>
              <a:cs typeface="Economica"/>
              <a:sym typeface="Economica"/>
            </a:endParaRPr>
          </a:p>
        </p:txBody>
      </p:sp>
      <p:sp>
        <p:nvSpPr>
          <p:cNvPr id="358" name="Google Shape;358;p45"/>
          <p:cNvSpPr txBox="1"/>
          <p:nvPr/>
        </p:nvSpPr>
        <p:spPr>
          <a:xfrm>
            <a:off x="1571544" y="1647137"/>
            <a:ext cx="1866300" cy="786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Lato Light"/>
                <a:ea typeface="Lato Light"/>
                <a:cs typeface="Lato Light"/>
                <a:sym typeface="Lato Light"/>
              </a:rPr>
              <a:t>Adding/deleting layers to CNN based on previous results.</a:t>
            </a:r>
            <a:endParaRPr sz="1200">
              <a:solidFill>
                <a:schemeClr val="lt1"/>
              </a:solidFill>
              <a:latin typeface="Lato Light"/>
              <a:ea typeface="Lato Light"/>
              <a:cs typeface="Lato Light"/>
              <a:sym typeface="Lato Light"/>
            </a:endParaRPr>
          </a:p>
        </p:txBody>
      </p:sp>
      <p:sp>
        <p:nvSpPr>
          <p:cNvPr id="359" name="Google Shape;359;p45"/>
          <p:cNvSpPr txBox="1"/>
          <p:nvPr/>
        </p:nvSpPr>
        <p:spPr>
          <a:xfrm>
            <a:off x="4265475" y="1287975"/>
            <a:ext cx="2117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Economica"/>
                <a:ea typeface="Economica"/>
                <a:cs typeface="Economica"/>
                <a:sym typeface="Economica"/>
              </a:rPr>
              <a:t>Calculate Logo Exposure</a:t>
            </a:r>
            <a:endParaRPr sz="2000">
              <a:solidFill>
                <a:schemeClr val="accent1"/>
              </a:solidFill>
              <a:latin typeface="Economica"/>
              <a:ea typeface="Economica"/>
              <a:cs typeface="Economica"/>
              <a:sym typeface="Economica"/>
            </a:endParaRPr>
          </a:p>
        </p:txBody>
      </p:sp>
      <p:sp>
        <p:nvSpPr>
          <p:cNvPr id="360" name="Google Shape;360;p45"/>
          <p:cNvSpPr txBox="1"/>
          <p:nvPr/>
        </p:nvSpPr>
        <p:spPr>
          <a:xfrm>
            <a:off x="4332106" y="1647137"/>
            <a:ext cx="1866300" cy="786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Lato Light"/>
                <a:ea typeface="Lato Light"/>
                <a:cs typeface="Lato Light"/>
                <a:sym typeface="Lato Light"/>
              </a:rPr>
              <a:t>Calculate display time based on the results of classification.</a:t>
            </a:r>
            <a:endParaRPr sz="1200">
              <a:solidFill>
                <a:schemeClr val="lt1"/>
              </a:solidFill>
              <a:latin typeface="Lato Light"/>
              <a:ea typeface="Lato Light"/>
              <a:cs typeface="Lato Light"/>
              <a:sym typeface="Lato Light"/>
            </a:endParaRPr>
          </a:p>
        </p:txBody>
      </p:sp>
      <p:sp>
        <p:nvSpPr>
          <p:cNvPr id="361" name="Google Shape;361;p45"/>
          <p:cNvSpPr txBox="1"/>
          <p:nvPr/>
        </p:nvSpPr>
        <p:spPr>
          <a:xfrm>
            <a:off x="2830550" y="3794975"/>
            <a:ext cx="2117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Economica"/>
                <a:ea typeface="Economica"/>
                <a:cs typeface="Economica"/>
                <a:sym typeface="Economica"/>
              </a:rPr>
              <a:t>Prediction</a:t>
            </a:r>
            <a:endParaRPr sz="2000">
              <a:solidFill>
                <a:schemeClr val="accent1"/>
              </a:solidFill>
              <a:latin typeface="Economica"/>
              <a:ea typeface="Economica"/>
              <a:cs typeface="Economica"/>
              <a:sym typeface="Economica"/>
            </a:endParaRPr>
          </a:p>
        </p:txBody>
      </p:sp>
      <p:sp>
        <p:nvSpPr>
          <p:cNvPr id="362" name="Google Shape;362;p45"/>
          <p:cNvSpPr txBox="1"/>
          <p:nvPr/>
        </p:nvSpPr>
        <p:spPr>
          <a:xfrm>
            <a:off x="2951169" y="4144064"/>
            <a:ext cx="1866300" cy="786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Lato Light"/>
                <a:ea typeface="Lato Light"/>
                <a:cs typeface="Lato Light"/>
                <a:sym typeface="Lato Light"/>
              </a:rPr>
              <a:t>Perform classification on new video clip.</a:t>
            </a:r>
            <a:endParaRPr sz="1200">
              <a:solidFill>
                <a:schemeClr val="lt1"/>
              </a:solidFill>
              <a:latin typeface="Lato Light"/>
              <a:ea typeface="Lato Light"/>
              <a:cs typeface="Lato Light"/>
              <a:sym typeface="Lato Light"/>
            </a:endParaRPr>
          </a:p>
        </p:txBody>
      </p:sp>
      <p:sp>
        <p:nvSpPr>
          <p:cNvPr id="363" name="Google Shape;363;p45"/>
          <p:cNvSpPr txBox="1"/>
          <p:nvPr/>
        </p:nvSpPr>
        <p:spPr>
          <a:xfrm>
            <a:off x="5766425" y="3794975"/>
            <a:ext cx="2117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Economica"/>
                <a:ea typeface="Economica"/>
                <a:cs typeface="Economica"/>
                <a:sym typeface="Economica"/>
              </a:rPr>
              <a:t>Determine Success Rate</a:t>
            </a:r>
            <a:endParaRPr sz="2000">
              <a:solidFill>
                <a:schemeClr val="accent1"/>
              </a:solidFill>
              <a:latin typeface="Economica"/>
              <a:ea typeface="Economica"/>
              <a:cs typeface="Economica"/>
              <a:sym typeface="Economica"/>
            </a:endParaRPr>
          </a:p>
        </p:txBody>
      </p:sp>
      <p:sp>
        <p:nvSpPr>
          <p:cNvPr id="364" name="Google Shape;364;p45"/>
          <p:cNvSpPr txBox="1"/>
          <p:nvPr/>
        </p:nvSpPr>
        <p:spPr>
          <a:xfrm>
            <a:off x="5892131" y="4143214"/>
            <a:ext cx="1866300" cy="78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200">
                <a:solidFill>
                  <a:schemeClr val="lt1"/>
                </a:solidFill>
                <a:latin typeface="Lato Light"/>
                <a:ea typeface="Lato Light"/>
                <a:cs typeface="Lato Light"/>
                <a:sym typeface="Lato Light"/>
              </a:rPr>
              <a:t>Compare display time with other metrics like Ad spends to calculate ROI.</a:t>
            </a:r>
            <a:endParaRPr sz="1200">
              <a:solidFill>
                <a:schemeClr val="lt1"/>
              </a:solidFill>
              <a:latin typeface="Lato Light"/>
              <a:ea typeface="Lato Light"/>
              <a:cs typeface="Lato Light"/>
              <a:sym typeface="Lato Light"/>
            </a:endParaRPr>
          </a:p>
        </p:txBody>
      </p:sp>
      <p:sp>
        <p:nvSpPr>
          <p:cNvPr id="365" name="Google Shape;365;p45"/>
          <p:cNvSpPr txBox="1"/>
          <p:nvPr/>
        </p:nvSpPr>
        <p:spPr>
          <a:xfrm>
            <a:off x="2116194" y="2716025"/>
            <a:ext cx="777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Economica"/>
                <a:ea typeface="Economica"/>
                <a:cs typeface="Economica"/>
                <a:sym typeface="Economica"/>
              </a:rPr>
              <a:t>01</a:t>
            </a:r>
            <a:endParaRPr sz="2400">
              <a:solidFill>
                <a:schemeClr val="lt1"/>
              </a:solidFill>
              <a:latin typeface="Economica"/>
              <a:ea typeface="Economica"/>
              <a:cs typeface="Economica"/>
              <a:sym typeface="Economica"/>
            </a:endParaRPr>
          </a:p>
        </p:txBody>
      </p:sp>
      <p:sp>
        <p:nvSpPr>
          <p:cNvPr id="366" name="Google Shape;366;p45"/>
          <p:cNvSpPr txBox="1"/>
          <p:nvPr/>
        </p:nvSpPr>
        <p:spPr>
          <a:xfrm>
            <a:off x="3491006" y="2716025"/>
            <a:ext cx="777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Economica"/>
                <a:ea typeface="Economica"/>
                <a:cs typeface="Economica"/>
                <a:sym typeface="Economica"/>
              </a:rPr>
              <a:t>02</a:t>
            </a:r>
            <a:endParaRPr sz="2400">
              <a:solidFill>
                <a:schemeClr val="lt1"/>
              </a:solidFill>
              <a:latin typeface="Economica"/>
              <a:ea typeface="Economica"/>
              <a:cs typeface="Economica"/>
              <a:sym typeface="Economica"/>
            </a:endParaRPr>
          </a:p>
        </p:txBody>
      </p:sp>
      <p:sp>
        <p:nvSpPr>
          <p:cNvPr id="367" name="Google Shape;367;p45"/>
          <p:cNvSpPr txBox="1"/>
          <p:nvPr/>
        </p:nvSpPr>
        <p:spPr>
          <a:xfrm>
            <a:off x="4869331" y="2716025"/>
            <a:ext cx="777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Economica"/>
                <a:ea typeface="Economica"/>
                <a:cs typeface="Economica"/>
                <a:sym typeface="Economica"/>
              </a:rPr>
              <a:t>03</a:t>
            </a:r>
            <a:endParaRPr sz="2400">
              <a:solidFill>
                <a:schemeClr val="lt1"/>
              </a:solidFill>
              <a:latin typeface="Economica"/>
              <a:ea typeface="Economica"/>
              <a:cs typeface="Economica"/>
              <a:sym typeface="Economica"/>
            </a:endParaRPr>
          </a:p>
        </p:txBody>
      </p:sp>
      <p:sp>
        <p:nvSpPr>
          <p:cNvPr id="368" name="Google Shape;368;p45"/>
          <p:cNvSpPr txBox="1"/>
          <p:nvPr/>
        </p:nvSpPr>
        <p:spPr>
          <a:xfrm>
            <a:off x="6251281" y="2716025"/>
            <a:ext cx="777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Economica"/>
                <a:ea typeface="Economica"/>
                <a:cs typeface="Economica"/>
                <a:sym typeface="Economica"/>
              </a:rPr>
              <a:t>04</a:t>
            </a:r>
            <a:endParaRPr sz="2400">
              <a:solidFill>
                <a:schemeClr val="lt1"/>
              </a:solidFill>
              <a:latin typeface="Economica"/>
              <a:ea typeface="Economica"/>
              <a:cs typeface="Economica"/>
              <a:sym typeface="Economica"/>
            </a:endParaRPr>
          </a:p>
        </p:txBody>
      </p:sp>
      <p:sp>
        <p:nvSpPr>
          <p:cNvPr id="369" name="Google Shape;369;p45"/>
          <p:cNvSpPr/>
          <p:nvPr/>
        </p:nvSpPr>
        <p:spPr>
          <a:xfrm>
            <a:off x="36546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chemeClr val="accent1"/>
            </a:solidFill>
            <a:prstDash val="solid"/>
            <a:round/>
            <a:headEnd type="none" w="med" len="med"/>
            <a:tailEnd type="none" w="med" len="med"/>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6"/>
          <p:cNvSpPr txBox="1">
            <a:spLocks noGrp="1"/>
          </p:cNvSpPr>
          <p:nvPr>
            <p:ph type="title"/>
          </p:nvPr>
        </p:nvSpPr>
        <p:spPr>
          <a:xfrm>
            <a:off x="2692225" y="404350"/>
            <a:ext cx="378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Results</a:t>
            </a:r>
            <a:endParaRPr/>
          </a:p>
        </p:txBody>
      </p:sp>
      <p:grpSp>
        <p:nvGrpSpPr>
          <p:cNvPr id="375" name="Google Shape;375;p46"/>
          <p:cNvGrpSpPr/>
          <p:nvPr/>
        </p:nvGrpSpPr>
        <p:grpSpPr>
          <a:xfrm>
            <a:off x="1171768" y="1657590"/>
            <a:ext cx="760545" cy="600011"/>
            <a:chOff x="6228583" y="3237664"/>
            <a:chExt cx="446539" cy="303895"/>
          </a:xfrm>
        </p:grpSpPr>
        <p:sp>
          <p:nvSpPr>
            <p:cNvPr id="376" name="Google Shape;376;p46"/>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6"/>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6"/>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6"/>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6"/>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46"/>
          <p:cNvSpPr txBox="1">
            <a:spLocks noGrp="1"/>
          </p:cNvSpPr>
          <p:nvPr>
            <p:ph type="title" idx="4294967295"/>
          </p:nvPr>
        </p:nvSpPr>
        <p:spPr>
          <a:xfrm>
            <a:off x="4567648" y="3459100"/>
            <a:ext cx="2123700" cy="77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t>Frames with logo</a:t>
            </a:r>
            <a:endParaRPr sz="1600"/>
          </a:p>
          <a:p>
            <a:pPr marL="0" lvl="0" indent="0" algn="l" rtl="0">
              <a:lnSpc>
                <a:spcPct val="150000"/>
              </a:lnSpc>
              <a:spcBef>
                <a:spcPts val="0"/>
              </a:spcBef>
              <a:spcAft>
                <a:spcPts val="0"/>
              </a:spcAft>
              <a:buNone/>
            </a:pPr>
            <a:r>
              <a:rPr lang="en" sz="1600"/>
              <a:t>Total Frames</a:t>
            </a:r>
            <a:endParaRPr sz="1600"/>
          </a:p>
        </p:txBody>
      </p:sp>
      <p:sp>
        <p:nvSpPr>
          <p:cNvPr id="394" name="Google Shape;394;p46"/>
          <p:cNvSpPr txBox="1">
            <a:spLocks noGrp="1"/>
          </p:cNvSpPr>
          <p:nvPr>
            <p:ph type="title" idx="4294967295"/>
          </p:nvPr>
        </p:nvSpPr>
        <p:spPr>
          <a:xfrm>
            <a:off x="6069775" y="3783775"/>
            <a:ext cx="774300" cy="4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X 100</a:t>
            </a:r>
            <a:endParaRPr sz="1600"/>
          </a:p>
        </p:txBody>
      </p:sp>
      <p:sp>
        <p:nvSpPr>
          <p:cNvPr id="395" name="Google Shape;395;p46"/>
          <p:cNvSpPr txBox="1">
            <a:spLocks noGrp="1"/>
          </p:cNvSpPr>
          <p:nvPr>
            <p:ph type="ctrTitle" idx="4294967295"/>
          </p:nvPr>
        </p:nvSpPr>
        <p:spPr>
          <a:xfrm>
            <a:off x="2480875" y="3567625"/>
            <a:ext cx="1804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Logo Exposure in %</a:t>
            </a:r>
            <a:endParaRPr sz="2000"/>
          </a:p>
        </p:txBody>
      </p:sp>
      <p:sp>
        <p:nvSpPr>
          <p:cNvPr id="396" name="Google Shape;396;p46"/>
          <p:cNvSpPr txBox="1">
            <a:spLocks noGrp="1"/>
          </p:cNvSpPr>
          <p:nvPr>
            <p:ph type="title" idx="4294967295"/>
          </p:nvPr>
        </p:nvSpPr>
        <p:spPr>
          <a:xfrm>
            <a:off x="4203775" y="3529725"/>
            <a:ext cx="429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t>
            </a:r>
            <a:endParaRPr sz="3000"/>
          </a:p>
        </p:txBody>
      </p:sp>
      <p:cxnSp>
        <p:nvCxnSpPr>
          <p:cNvPr id="397" name="Google Shape;397;p46"/>
          <p:cNvCxnSpPr/>
          <p:nvPr/>
        </p:nvCxnSpPr>
        <p:spPr>
          <a:xfrm>
            <a:off x="4567650" y="3847075"/>
            <a:ext cx="1364100" cy="32400"/>
          </a:xfrm>
          <a:prstGeom prst="straightConnector1">
            <a:avLst/>
          </a:prstGeom>
          <a:noFill/>
          <a:ln w="9525" cap="flat" cmpd="sng">
            <a:solidFill>
              <a:schemeClr val="dk2"/>
            </a:solidFill>
            <a:prstDash val="solid"/>
            <a:round/>
            <a:headEnd type="none" w="med" len="med"/>
            <a:tailEnd type="none" w="med" len="med"/>
          </a:ln>
        </p:spPr>
      </p:cxnSp>
      <p:graphicFrame>
        <p:nvGraphicFramePr>
          <p:cNvPr id="398" name="Google Shape;398;p46"/>
          <p:cNvGraphicFramePr/>
          <p:nvPr/>
        </p:nvGraphicFramePr>
        <p:xfrm>
          <a:off x="952500" y="1559213"/>
          <a:ext cx="7239000" cy="1889670"/>
        </p:xfrm>
        <a:graphic>
          <a:graphicData uri="http://schemas.openxmlformats.org/drawingml/2006/table">
            <a:tbl>
              <a:tblPr>
                <a:noFill/>
                <a:tableStyleId>{6AC166FE-9C62-47C3-8585-18F4223E337C}</a:tableStyleId>
              </a:tblPr>
              <a:tblGrid>
                <a:gridCol w="1206500"/>
                <a:gridCol w="1206500"/>
                <a:gridCol w="1206500"/>
                <a:gridCol w="1206500"/>
                <a:gridCol w="1206500"/>
                <a:gridCol w="1206500"/>
              </a:tblGrid>
              <a:tr h="381000">
                <a:tc>
                  <a:txBody>
                    <a:bodyPr/>
                    <a:lstStyle/>
                    <a:p>
                      <a:pPr marL="0" marR="0" lvl="0" indent="0" algn="l" rtl="0">
                        <a:lnSpc>
                          <a:spcPct val="100000"/>
                        </a:lnSpc>
                        <a:spcBef>
                          <a:spcPts val="0"/>
                        </a:spcBef>
                        <a:spcAft>
                          <a:spcPts val="0"/>
                        </a:spcAft>
                        <a:buNone/>
                      </a:pPr>
                      <a:endParaRPr sz="2000" dirty="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Duration</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Frames </a:t>
                      </a:r>
                      <a:endParaRPr sz="2000">
                        <a:solidFill>
                          <a:schemeClr val="lt1"/>
                        </a:solidFill>
                        <a:latin typeface="Economica"/>
                        <a:ea typeface="Economica"/>
                        <a:cs typeface="Economica"/>
                        <a:sym typeface="Economica"/>
                      </a:endParaRPr>
                    </a:p>
                    <a:p>
                      <a:pPr marL="0" marR="0" lvl="0" indent="0" algn="l" rtl="0">
                        <a:lnSpc>
                          <a:spcPct val="100000"/>
                        </a:lnSpc>
                        <a:spcBef>
                          <a:spcPts val="0"/>
                        </a:spcBef>
                        <a:spcAft>
                          <a:spcPts val="0"/>
                        </a:spcAft>
                        <a:buNone/>
                      </a:pPr>
                      <a:r>
                        <a:rPr lang="en">
                          <a:solidFill>
                            <a:schemeClr val="lt1"/>
                          </a:solidFill>
                          <a:latin typeface="Economica"/>
                          <a:ea typeface="Economica"/>
                          <a:cs typeface="Economica"/>
                          <a:sym typeface="Economica"/>
                        </a:rPr>
                        <a:t>(2 frames per second)</a:t>
                      </a:r>
                      <a:endParaRPr>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Frames with logo</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Exposure %</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Display Time</a:t>
                      </a:r>
                      <a:endParaRPr sz="2000">
                        <a:solidFill>
                          <a:schemeClr val="lt1"/>
                        </a:solidFill>
                        <a:latin typeface="Economica"/>
                        <a:ea typeface="Economica"/>
                        <a:cs typeface="Economica"/>
                        <a:sym typeface="Economica"/>
                      </a:endParaRPr>
                    </a:p>
                  </a:txBody>
                  <a:tcPr marL="91425" marR="91425" marT="91425" marB="91425" anchor="ctr"/>
                </a:tc>
              </a:tr>
              <a:tr h="381000">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Video 1</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9:46 mins</a:t>
                      </a:r>
                      <a:endParaRPr sz="2000" dirty="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1172</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940</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80.02</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7.83 mins</a:t>
                      </a:r>
                      <a:endParaRPr sz="2000">
                        <a:solidFill>
                          <a:schemeClr val="lt1"/>
                        </a:solidFill>
                        <a:latin typeface="Economica"/>
                        <a:ea typeface="Economica"/>
                        <a:cs typeface="Economica"/>
                        <a:sym typeface="Economica"/>
                      </a:endParaRPr>
                    </a:p>
                  </a:txBody>
                  <a:tcPr marL="91425" marR="91425" marT="91425" marB="91425" anchor="ctr"/>
                </a:tc>
              </a:tr>
              <a:tr h="381000">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Video 2</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1:45 mins</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210</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57</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27.14</a:t>
                      </a:r>
                      <a:endParaRPr sz="2000">
                        <a:solidFill>
                          <a:schemeClr val="lt1"/>
                        </a:solidFill>
                        <a:latin typeface="Economica"/>
                        <a:ea typeface="Economica"/>
                        <a:cs typeface="Economica"/>
                        <a:sym typeface="Economica"/>
                      </a:endParaRPr>
                    </a:p>
                  </a:txBody>
                  <a:tcPr marL="91425" marR="91425" marT="91425" marB="91425" anchor="ctr"/>
                </a:tc>
                <a:tc>
                  <a:txBody>
                    <a:bodyPr/>
                    <a:lstStyle/>
                    <a:p>
                      <a:pPr marL="0" marR="0" lvl="0" indent="0" algn="l" rtl="0">
                        <a:lnSpc>
                          <a:spcPct val="100000"/>
                        </a:lnSpc>
                        <a:spcBef>
                          <a:spcPts val="0"/>
                        </a:spcBef>
                        <a:spcAft>
                          <a:spcPts val="0"/>
                        </a:spcAft>
                        <a:buNone/>
                      </a:pPr>
                      <a:r>
                        <a:rPr lang="en" sz="2000">
                          <a:solidFill>
                            <a:schemeClr val="lt1"/>
                          </a:solidFill>
                          <a:latin typeface="Economica"/>
                          <a:ea typeface="Economica"/>
                          <a:cs typeface="Economica"/>
                          <a:sym typeface="Economica"/>
                        </a:rPr>
                        <a:t>28.5 secs</a:t>
                      </a:r>
                      <a:endParaRPr sz="2000">
                        <a:solidFill>
                          <a:schemeClr val="lt1"/>
                        </a:solidFill>
                        <a:latin typeface="Economica"/>
                        <a:ea typeface="Economica"/>
                        <a:cs typeface="Economica"/>
                        <a:sym typeface="Economica"/>
                      </a:endParaRPr>
                    </a:p>
                  </a:txBody>
                  <a:tcPr marL="91425" marR="91425" marT="91425" marB="91425" anchor="ctr"/>
                </a:tc>
              </a:tr>
            </a:tbl>
          </a:graphicData>
        </a:graphic>
      </p:graphicFrame>
      <p:sp>
        <p:nvSpPr>
          <p:cNvPr id="399" name="Google Shape;399;p46"/>
          <p:cNvSpPr txBox="1">
            <a:spLocks noGrp="1"/>
          </p:cNvSpPr>
          <p:nvPr>
            <p:ph type="title" idx="4294967295"/>
          </p:nvPr>
        </p:nvSpPr>
        <p:spPr>
          <a:xfrm>
            <a:off x="4567649" y="4221100"/>
            <a:ext cx="1502100" cy="776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t>Frames with logo</a:t>
            </a:r>
            <a:endParaRPr sz="1600"/>
          </a:p>
          <a:p>
            <a:pPr marL="0" lvl="0" indent="0" algn="l" rtl="0">
              <a:lnSpc>
                <a:spcPct val="150000"/>
              </a:lnSpc>
              <a:spcBef>
                <a:spcPts val="0"/>
              </a:spcBef>
              <a:spcAft>
                <a:spcPts val="0"/>
              </a:spcAft>
              <a:buNone/>
            </a:pPr>
            <a:r>
              <a:rPr lang="en" sz="1600"/>
              <a:t>2*60</a:t>
            </a:r>
            <a:endParaRPr sz="1600"/>
          </a:p>
        </p:txBody>
      </p:sp>
      <p:sp>
        <p:nvSpPr>
          <p:cNvPr id="400" name="Google Shape;400;p46"/>
          <p:cNvSpPr txBox="1">
            <a:spLocks noGrp="1"/>
          </p:cNvSpPr>
          <p:nvPr>
            <p:ph type="ctrTitle" idx="4294967295"/>
          </p:nvPr>
        </p:nvSpPr>
        <p:spPr>
          <a:xfrm>
            <a:off x="2480875" y="4329625"/>
            <a:ext cx="18042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Display Time</a:t>
            </a:r>
            <a:endParaRPr sz="2000"/>
          </a:p>
        </p:txBody>
      </p:sp>
      <p:sp>
        <p:nvSpPr>
          <p:cNvPr id="401" name="Google Shape;401;p46"/>
          <p:cNvSpPr txBox="1">
            <a:spLocks noGrp="1"/>
          </p:cNvSpPr>
          <p:nvPr>
            <p:ph type="title" idx="4294967295"/>
          </p:nvPr>
        </p:nvSpPr>
        <p:spPr>
          <a:xfrm>
            <a:off x="4203775" y="4291725"/>
            <a:ext cx="429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t>
            </a:r>
            <a:endParaRPr sz="3000"/>
          </a:p>
        </p:txBody>
      </p:sp>
      <p:cxnSp>
        <p:nvCxnSpPr>
          <p:cNvPr id="402" name="Google Shape;402;p46"/>
          <p:cNvCxnSpPr/>
          <p:nvPr/>
        </p:nvCxnSpPr>
        <p:spPr>
          <a:xfrm>
            <a:off x="4567650" y="4609075"/>
            <a:ext cx="1364100" cy="32400"/>
          </a:xfrm>
          <a:prstGeom prst="straightConnector1">
            <a:avLst/>
          </a:prstGeom>
          <a:noFill/>
          <a:ln w="9525" cap="flat" cmpd="sng">
            <a:solidFill>
              <a:schemeClr val="dk2"/>
            </a:solidFill>
            <a:prstDash val="solid"/>
            <a:round/>
            <a:headEnd type="none" w="med" len="med"/>
            <a:tailEnd type="none" w="med" len="med"/>
          </a:ln>
        </p:spPr>
      </p:cxnSp>
      <p:sp>
        <p:nvSpPr>
          <p:cNvPr id="403" name="Google Shape;403;p46"/>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txBox="1">
            <a:spLocks noGrp="1"/>
          </p:cNvSpPr>
          <p:nvPr>
            <p:ph type="ctrTitle"/>
          </p:nvPr>
        </p:nvSpPr>
        <p:spPr>
          <a:xfrm>
            <a:off x="4238300" y="2084575"/>
            <a:ext cx="2057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Determining Return on Investment </a:t>
            </a:r>
            <a:endParaRPr/>
          </a:p>
        </p:txBody>
      </p:sp>
      <p:sp>
        <p:nvSpPr>
          <p:cNvPr id="409" name="Google Shape;409;p47"/>
          <p:cNvSpPr txBox="1">
            <a:spLocks noGrp="1"/>
          </p:cNvSpPr>
          <p:nvPr>
            <p:ph type="subTitle" idx="1"/>
          </p:nvPr>
        </p:nvSpPr>
        <p:spPr>
          <a:xfrm>
            <a:off x="4516850" y="2486550"/>
            <a:ext cx="1754400" cy="106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Now that ad buyers can know how long and ad can be seen, they can decide if certain spots are worth the price.  </a:t>
            </a:r>
            <a:endParaRPr/>
          </a:p>
        </p:txBody>
      </p:sp>
      <p:sp>
        <p:nvSpPr>
          <p:cNvPr id="410" name="Google Shape;410;p47"/>
          <p:cNvSpPr txBox="1">
            <a:spLocks noGrp="1"/>
          </p:cNvSpPr>
          <p:nvPr>
            <p:ph type="ctrTitle" idx="6"/>
          </p:nvPr>
        </p:nvSpPr>
        <p:spPr>
          <a:xfrm>
            <a:off x="6696251" y="2086450"/>
            <a:ext cx="1973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Determine Best Locations</a:t>
            </a:r>
            <a:endParaRPr/>
          </a:p>
        </p:txBody>
      </p:sp>
      <p:sp>
        <p:nvSpPr>
          <p:cNvPr id="411" name="Google Shape;411;p47"/>
          <p:cNvSpPr txBox="1">
            <a:spLocks noGrp="1"/>
          </p:cNvSpPr>
          <p:nvPr>
            <p:ph type="subTitle" idx="7"/>
          </p:nvPr>
        </p:nvSpPr>
        <p:spPr>
          <a:xfrm>
            <a:off x="6676275" y="2484652"/>
            <a:ext cx="1483500" cy="13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model, marketers can now quantify what locations get the most screen time.</a:t>
            </a:r>
            <a:endParaRPr/>
          </a:p>
        </p:txBody>
      </p:sp>
      <p:sp>
        <p:nvSpPr>
          <p:cNvPr id="412" name="Google Shape;412;p47"/>
          <p:cNvSpPr txBox="1">
            <a:spLocks noGrp="1"/>
          </p:cNvSpPr>
          <p:nvPr>
            <p:ph type="ctrTitle" idx="9"/>
          </p:nvPr>
        </p:nvSpPr>
        <p:spPr>
          <a:xfrm>
            <a:off x="5136200" y="218975"/>
            <a:ext cx="2775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Applications</a:t>
            </a:r>
            <a:endParaRPr/>
          </a:p>
        </p:txBody>
      </p:sp>
      <p:sp>
        <p:nvSpPr>
          <p:cNvPr id="413" name="Google Shape;413;p47"/>
          <p:cNvSpPr/>
          <p:nvPr/>
        </p:nvSpPr>
        <p:spPr>
          <a:xfrm>
            <a:off x="58644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0"/>
          <p:cNvSpPr txBox="1">
            <a:spLocks noGrp="1"/>
          </p:cNvSpPr>
          <p:nvPr>
            <p:ph type="ctrTitle" idx="9"/>
          </p:nvPr>
        </p:nvSpPr>
        <p:spPr>
          <a:xfrm>
            <a:off x="5136200" y="218975"/>
            <a:ext cx="21711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sp>
        <p:nvSpPr>
          <p:cNvPr id="132" name="Google Shape;132;p30"/>
          <p:cNvSpPr txBox="1">
            <a:spLocks noGrp="1"/>
          </p:cNvSpPr>
          <p:nvPr>
            <p:ph type="ctrTitle" idx="3"/>
          </p:nvPr>
        </p:nvSpPr>
        <p:spPr>
          <a:xfrm>
            <a:off x="4430626" y="3633943"/>
            <a:ext cx="1377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Future </a:t>
            </a:r>
            <a:endParaRPr/>
          </a:p>
          <a:p>
            <a:pPr marL="0" lvl="0" indent="0" algn="r" rtl="0">
              <a:spcBef>
                <a:spcPts val="0"/>
              </a:spcBef>
              <a:spcAft>
                <a:spcPts val="0"/>
              </a:spcAft>
              <a:buNone/>
            </a:pPr>
            <a:r>
              <a:rPr lang="en"/>
              <a:t>Improvements</a:t>
            </a:r>
            <a:endParaRPr/>
          </a:p>
        </p:txBody>
      </p:sp>
      <p:sp>
        <p:nvSpPr>
          <p:cNvPr id="133" name="Google Shape;133;p30"/>
          <p:cNvSpPr txBox="1">
            <a:spLocks noGrp="1"/>
          </p:cNvSpPr>
          <p:nvPr>
            <p:ph type="ctrTitle"/>
          </p:nvPr>
        </p:nvSpPr>
        <p:spPr>
          <a:xfrm>
            <a:off x="4122225" y="863167"/>
            <a:ext cx="1686000" cy="103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Business </a:t>
            </a:r>
            <a:endParaRPr/>
          </a:p>
          <a:p>
            <a:pPr marL="0" lvl="0" indent="0" algn="r" rtl="0">
              <a:spcBef>
                <a:spcPts val="0"/>
              </a:spcBef>
              <a:spcAft>
                <a:spcPts val="0"/>
              </a:spcAft>
              <a:buNone/>
            </a:pPr>
            <a:r>
              <a:rPr lang="en"/>
              <a:t>Problem</a:t>
            </a:r>
            <a:endParaRPr/>
          </a:p>
        </p:txBody>
      </p:sp>
      <p:sp>
        <p:nvSpPr>
          <p:cNvPr id="134" name="Google Shape;134;p30"/>
          <p:cNvSpPr txBox="1">
            <a:spLocks noGrp="1"/>
          </p:cNvSpPr>
          <p:nvPr>
            <p:ph type="subTitle" idx="1"/>
          </p:nvPr>
        </p:nvSpPr>
        <p:spPr>
          <a:xfrm>
            <a:off x="4324725" y="1722121"/>
            <a:ext cx="1483500" cy="80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do we help marketers?</a:t>
            </a:r>
            <a:endParaRPr/>
          </a:p>
        </p:txBody>
      </p:sp>
      <p:sp>
        <p:nvSpPr>
          <p:cNvPr id="135" name="Google Shape;135;p30"/>
          <p:cNvSpPr txBox="1">
            <a:spLocks noGrp="1"/>
          </p:cNvSpPr>
          <p:nvPr>
            <p:ph type="title" idx="2"/>
          </p:nvPr>
        </p:nvSpPr>
        <p:spPr>
          <a:xfrm>
            <a:off x="5614677" y="1518450"/>
            <a:ext cx="1253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6" name="Google Shape;136;p30"/>
          <p:cNvSpPr txBox="1">
            <a:spLocks noGrp="1"/>
          </p:cNvSpPr>
          <p:nvPr>
            <p:ph type="subTitle" idx="4"/>
          </p:nvPr>
        </p:nvSpPr>
        <p:spPr>
          <a:xfrm>
            <a:off x="4366725" y="4032150"/>
            <a:ext cx="1441500" cy="80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could our project be expanded?</a:t>
            </a:r>
            <a:endParaRPr/>
          </a:p>
        </p:txBody>
      </p:sp>
      <p:sp>
        <p:nvSpPr>
          <p:cNvPr id="137" name="Google Shape;137;p30"/>
          <p:cNvSpPr txBox="1">
            <a:spLocks noGrp="1"/>
          </p:cNvSpPr>
          <p:nvPr>
            <p:ph type="title" idx="5"/>
          </p:nvPr>
        </p:nvSpPr>
        <p:spPr>
          <a:xfrm>
            <a:off x="5614677" y="2659574"/>
            <a:ext cx="1253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8" name="Google Shape;138;p30"/>
          <p:cNvSpPr txBox="1">
            <a:spLocks noGrp="1"/>
          </p:cNvSpPr>
          <p:nvPr>
            <p:ph type="ctrTitle" idx="6"/>
          </p:nvPr>
        </p:nvSpPr>
        <p:spPr>
          <a:xfrm>
            <a:off x="6676267" y="2455700"/>
            <a:ext cx="1650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t>
            </a:r>
            <a:endParaRPr/>
          </a:p>
          <a:p>
            <a:pPr marL="0" lvl="0" indent="0" algn="l" rtl="0">
              <a:spcBef>
                <a:spcPts val="0"/>
              </a:spcBef>
              <a:spcAft>
                <a:spcPts val="0"/>
              </a:spcAft>
              <a:buNone/>
            </a:pPr>
            <a:r>
              <a:rPr lang="en"/>
              <a:t>Solution</a:t>
            </a:r>
            <a:endParaRPr/>
          </a:p>
        </p:txBody>
      </p:sp>
      <p:sp>
        <p:nvSpPr>
          <p:cNvPr id="139" name="Google Shape;139;p30"/>
          <p:cNvSpPr txBox="1">
            <a:spLocks noGrp="1"/>
          </p:cNvSpPr>
          <p:nvPr>
            <p:ph type="subTitle" idx="7"/>
          </p:nvPr>
        </p:nvSpPr>
        <p:spPr>
          <a:xfrm>
            <a:off x="6676275" y="2853895"/>
            <a:ext cx="1483500" cy="8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our methodology and model? </a:t>
            </a:r>
            <a:endParaRPr/>
          </a:p>
        </p:txBody>
      </p:sp>
      <p:sp>
        <p:nvSpPr>
          <p:cNvPr id="140" name="Google Shape;140;p30"/>
          <p:cNvSpPr txBox="1">
            <a:spLocks noGrp="1"/>
          </p:cNvSpPr>
          <p:nvPr>
            <p:ph type="title" idx="8"/>
          </p:nvPr>
        </p:nvSpPr>
        <p:spPr>
          <a:xfrm>
            <a:off x="5614677" y="3800697"/>
            <a:ext cx="1253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1" name="Google Shape;141;p30"/>
          <p:cNvSpPr/>
          <p:nvPr/>
        </p:nvSpPr>
        <p:spPr>
          <a:xfrm>
            <a:off x="5533000" y="925849"/>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
        <p:nvSpPr>
          <p:cNvPr id="419" name="Google Shape;419;p48"/>
          <p:cNvSpPr/>
          <p:nvPr/>
        </p:nvSpPr>
        <p:spPr>
          <a:xfrm flipH="1">
            <a:off x="6209432" y="2311401"/>
            <a:ext cx="1403040" cy="1215281"/>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flipH="1">
            <a:off x="5165630" y="1464450"/>
            <a:ext cx="1678220" cy="1452784"/>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1522755" y="2311401"/>
            <a:ext cx="1403040" cy="1215281"/>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3694650" y="1660141"/>
            <a:ext cx="1754239" cy="1519195"/>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2299750" y="1464450"/>
            <a:ext cx="1678220" cy="1452784"/>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txBox="1">
            <a:spLocks noGrp="1"/>
          </p:cNvSpPr>
          <p:nvPr>
            <p:ph type="subTitle" idx="1"/>
          </p:nvPr>
        </p:nvSpPr>
        <p:spPr>
          <a:xfrm>
            <a:off x="1311004" y="3559060"/>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techniques like YOLO for real time object detection.</a:t>
            </a:r>
            <a:endParaRPr/>
          </a:p>
        </p:txBody>
      </p:sp>
      <p:sp>
        <p:nvSpPr>
          <p:cNvPr id="425" name="Google Shape;425;p48"/>
          <p:cNvSpPr txBox="1">
            <a:spLocks noGrp="1"/>
          </p:cNvSpPr>
          <p:nvPr>
            <p:ph type="subTitle" idx="2"/>
          </p:nvPr>
        </p:nvSpPr>
        <p:spPr>
          <a:xfrm>
            <a:off x="3673231" y="3206993"/>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 model to detect multiple logos instead of one.</a:t>
            </a:r>
            <a:endParaRPr/>
          </a:p>
        </p:txBody>
      </p:sp>
      <p:sp>
        <p:nvSpPr>
          <p:cNvPr id="426" name="Google Shape;426;p48"/>
          <p:cNvSpPr txBox="1">
            <a:spLocks noGrp="1"/>
          </p:cNvSpPr>
          <p:nvPr>
            <p:ph type="subTitle" idx="3"/>
          </p:nvPr>
        </p:nvSpPr>
        <p:spPr>
          <a:xfrm>
            <a:off x="5990071" y="3559060"/>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Expand the project to other sports broadcasts and events.</a:t>
            </a:r>
            <a:endParaRPr/>
          </a:p>
        </p:txBody>
      </p:sp>
      <p:sp>
        <p:nvSpPr>
          <p:cNvPr id="427" name="Google Shape;427;p48"/>
          <p:cNvSpPr txBox="1">
            <a:spLocks noGrp="1"/>
          </p:cNvSpPr>
          <p:nvPr>
            <p:ph type="subTitle" idx="4"/>
          </p:nvPr>
        </p:nvSpPr>
        <p:spPr>
          <a:xfrm>
            <a:off x="1609025" y="2631365"/>
            <a:ext cx="122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REAL-TIME DETECTION</a:t>
            </a:r>
            <a:endParaRPr/>
          </a:p>
        </p:txBody>
      </p:sp>
      <p:sp>
        <p:nvSpPr>
          <p:cNvPr id="428" name="Google Shape;428;p48"/>
          <p:cNvSpPr txBox="1">
            <a:spLocks noGrp="1"/>
          </p:cNvSpPr>
          <p:nvPr>
            <p:ph type="subTitle" idx="5"/>
          </p:nvPr>
        </p:nvSpPr>
        <p:spPr>
          <a:xfrm>
            <a:off x="3673231" y="2158801"/>
            <a:ext cx="181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MULTIPLE LOGOS</a:t>
            </a:r>
            <a:endParaRPr/>
          </a:p>
        </p:txBody>
      </p:sp>
      <p:sp>
        <p:nvSpPr>
          <p:cNvPr id="429" name="Google Shape;429;p48"/>
          <p:cNvSpPr txBox="1">
            <a:spLocks noGrp="1"/>
          </p:cNvSpPr>
          <p:nvPr>
            <p:ph type="subTitle" idx="6"/>
          </p:nvPr>
        </p:nvSpPr>
        <p:spPr>
          <a:xfrm>
            <a:off x="6165115" y="2617722"/>
            <a:ext cx="1467900" cy="6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a:t>
            </a:r>
            <a:endParaRPr/>
          </a:p>
          <a:p>
            <a:pPr marL="0" lvl="0" indent="0" algn="ctr" rtl="0">
              <a:spcBef>
                <a:spcPts val="0"/>
              </a:spcBef>
              <a:spcAft>
                <a:spcPts val="0"/>
              </a:spcAft>
              <a:buNone/>
            </a:pPr>
            <a:r>
              <a:rPr lang="en"/>
              <a:t>SPORTS</a:t>
            </a:r>
            <a:endParaRPr/>
          </a:p>
        </p:txBody>
      </p:sp>
      <p:sp>
        <p:nvSpPr>
          <p:cNvPr id="430" name="Google Shape;430;p48"/>
          <p:cNvSpPr txBox="1">
            <a:spLocks noGrp="1"/>
          </p:cNvSpPr>
          <p:nvPr>
            <p:ph type="title"/>
          </p:nvPr>
        </p:nvSpPr>
        <p:spPr>
          <a:xfrm>
            <a:off x="3050750" y="369001"/>
            <a:ext cx="304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EXPLORATIONS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885800" y="1582625"/>
            <a:ext cx="5372400" cy="18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436" name="Google Shape;436;p49"/>
          <p:cNvSpPr/>
          <p:nvPr/>
        </p:nvSpPr>
        <p:spPr>
          <a:xfrm>
            <a:off x="3883225" y="2998599"/>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txBox="1">
            <a:spLocks noGrp="1"/>
          </p:cNvSpPr>
          <p:nvPr>
            <p:ph type="title"/>
          </p:nvPr>
        </p:nvSpPr>
        <p:spPr>
          <a:xfrm>
            <a:off x="1885800" y="1582625"/>
            <a:ext cx="5372400" cy="18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
        <p:nvSpPr>
          <p:cNvPr id="442" name="Google Shape;442;p50"/>
          <p:cNvSpPr/>
          <p:nvPr/>
        </p:nvSpPr>
        <p:spPr>
          <a:xfrm>
            <a:off x="3883225" y="2998599"/>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txBox="1">
            <a:spLocks noGrp="1"/>
          </p:cNvSpPr>
          <p:nvPr>
            <p:ph type="title"/>
          </p:nvPr>
        </p:nvSpPr>
        <p:spPr>
          <a:xfrm>
            <a:off x="1885800" y="1582625"/>
            <a:ext cx="5372400" cy="18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
        <p:nvSpPr>
          <p:cNvPr id="448" name="Google Shape;448;p51"/>
          <p:cNvSpPr/>
          <p:nvPr/>
        </p:nvSpPr>
        <p:spPr>
          <a:xfrm>
            <a:off x="3883225" y="2998599"/>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Defining the Scope</a:t>
            </a:r>
            <a:endParaRPr/>
          </a:p>
        </p:txBody>
      </p:sp>
      <p:sp>
        <p:nvSpPr>
          <p:cNvPr id="454" name="Google Shape;454;p52"/>
          <p:cNvSpPr txBox="1">
            <a:spLocks noGrp="1"/>
          </p:cNvSpPr>
          <p:nvPr>
            <p:ph type="title" idx="2"/>
          </p:nvPr>
        </p:nvSpPr>
        <p:spPr>
          <a:xfrm>
            <a:off x="2237925" y="1474975"/>
            <a:ext cx="224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NBA Games</a:t>
            </a:r>
            <a:endParaRPr/>
          </a:p>
        </p:txBody>
      </p:sp>
      <p:sp>
        <p:nvSpPr>
          <p:cNvPr id="455" name="Google Shape;455;p52"/>
          <p:cNvSpPr txBox="1">
            <a:spLocks noGrp="1"/>
          </p:cNvSpPr>
          <p:nvPr>
            <p:ph type="subTitle" idx="1"/>
          </p:nvPr>
        </p:nvSpPr>
        <p:spPr>
          <a:xfrm>
            <a:off x="2332100" y="2047675"/>
            <a:ext cx="1908600" cy="19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Economica"/>
                <a:ea typeface="Economica"/>
                <a:cs typeface="Economica"/>
                <a:sym typeface="Economica"/>
              </a:rPr>
              <a:t>Video footage is widely available on Youtube</a:t>
            </a:r>
            <a:endParaRPr sz="1400">
              <a:latin typeface="Economica"/>
              <a:ea typeface="Economica"/>
              <a:cs typeface="Economica"/>
              <a:sym typeface="Economica"/>
            </a:endParaRPr>
          </a:p>
          <a:p>
            <a:pPr marL="0" lvl="0" indent="0" algn="l" rtl="0">
              <a:spcBef>
                <a:spcPts val="1600"/>
              </a:spcBef>
              <a:spcAft>
                <a:spcPts val="0"/>
              </a:spcAft>
              <a:buNone/>
            </a:pPr>
            <a:r>
              <a:rPr lang="en" sz="1400">
                <a:latin typeface="Economica"/>
                <a:ea typeface="Economica"/>
                <a:cs typeface="Economica"/>
                <a:sym typeface="Economica"/>
              </a:rPr>
              <a:t>Clearly visible Logos on all sides of the court</a:t>
            </a:r>
            <a:endParaRPr sz="1400">
              <a:latin typeface="Economica"/>
              <a:ea typeface="Economica"/>
              <a:cs typeface="Economica"/>
              <a:sym typeface="Economica"/>
            </a:endParaRPr>
          </a:p>
          <a:p>
            <a:pPr marL="0" lvl="0" indent="0" algn="l" rtl="0">
              <a:spcBef>
                <a:spcPts val="1600"/>
              </a:spcBef>
              <a:spcAft>
                <a:spcPts val="1600"/>
              </a:spcAft>
              <a:buNone/>
            </a:pPr>
            <a:r>
              <a:rPr lang="en" sz="1400">
                <a:latin typeface="Economica"/>
                <a:ea typeface="Economica"/>
                <a:cs typeface="Economica"/>
                <a:sym typeface="Economica"/>
              </a:rPr>
              <a:t>Focus on 9 min highlight videos</a:t>
            </a:r>
            <a:endParaRPr sz="1400">
              <a:latin typeface="Economica"/>
              <a:ea typeface="Economica"/>
              <a:cs typeface="Economica"/>
              <a:sym typeface="Economica"/>
            </a:endParaRPr>
          </a:p>
        </p:txBody>
      </p:sp>
      <p:sp>
        <p:nvSpPr>
          <p:cNvPr id="456" name="Google Shape;456;p52"/>
          <p:cNvSpPr txBox="1">
            <a:spLocks noGrp="1"/>
          </p:cNvSpPr>
          <p:nvPr>
            <p:ph type="title" idx="2"/>
          </p:nvPr>
        </p:nvSpPr>
        <p:spPr>
          <a:xfrm>
            <a:off x="4910350" y="1474975"/>
            <a:ext cx="224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Statefarm logo</a:t>
            </a:r>
            <a:endParaRPr/>
          </a:p>
        </p:txBody>
      </p:sp>
      <p:sp>
        <p:nvSpPr>
          <p:cNvPr id="457" name="Google Shape;457;p52"/>
          <p:cNvSpPr txBox="1">
            <a:spLocks noGrp="1"/>
          </p:cNvSpPr>
          <p:nvPr>
            <p:ph type="subTitle" idx="1"/>
          </p:nvPr>
        </p:nvSpPr>
        <p:spPr>
          <a:xfrm>
            <a:off x="5004525" y="2047675"/>
            <a:ext cx="1908600" cy="22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Economica"/>
                <a:ea typeface="Economica"/>
                <a:cs typeface="Economica"/>
                <a:sym typeface="Economica"/>
              </a:rPr>
              <a:t>Logo is distinct and easy to recognize </a:t>
            </a:r>
            <a:endParaRPr sz="1400">
              <a:latin typeface="Economica"/>
              <a:ea typeface="Economica"/>
              <a:cs typeface="Economica"/>
              <a:sym typeface="Economica"/>
            </a:endParaRPr>
          </a:p>
          <a:p>
            <a:pPr marL="0" lvl="0" indent="0" algn="l" rtl="0">
              <a:spcBef>
                <a:spcPts val="1600"/>
              </a:spcBef>
              <a:spcAft>
                <a:spcPts val="1600"/>
              </a:spcAft>
              <a:buNone/>
            </a:pPr>
            <a:r>
              <a:rPr lang="en" sz="1400">
                <a:latin typeface="Economica"/>
                <a:ea typeface="Economica"/>
                <a:cs typeface="Economica"/>
                <a:sym typeface="Economica"/>
              </a:rPr>
              <a:t>Can easily find additional training images </a:t>
            </a:r>
            <a:endParaRPr sz="1400">
              <a:latin typeface="Economica"/>
              <a:ea typeface="Economica"/>
              <a:cs typeface="Economica"/>
              <a:sym typeface="Economica"/>
            </a:endParaRPr>
          </a:p>
        </p:txBody>
      </p:sp>
      <p:sp>
        <p:nvSpPr>
          <p:cNvPr id="458" name="Google Shape;458;p52"/>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2335550" y="376125"/>
            <a:ext cx="447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Gathering</a:t>
            </a:r>
            <a:endParaRPr/>
          </a:p>
        </p:txBody>
      </p:sp>
      <p:sp>
        <p:nvSpPr>
          <p:cNvPr id="464" name="Google Shape;464;p53"/>
          <p:cNvSpPr txBox="1">
            <a:spLocks noGrp="1"/>
          </p:cNvSpPr>
          <p:nvPr>
            <p:ph type="title" idx="2"/>
          </p:nvPr>
        </p:nvSpPr>
        <p:spPr>
          <a:xfrm>
            <a:off x="1477597" y="1711200"/>
            <a:ext cx="186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 </a:t>
            </a:r>
            <a:r>
              <a:rPr lang="en"/>
              <a:t>Find Videos</a:t>
            </a:r>
            <a:endParaRPr/>
          </a:p>
        </p:txBody>
      </p:sp>
      <p:sp>
        <p:nvSpPr>
          <p:cNvPr id="465" name="Google Shape;465;p53"/>
          <p:cNvSpPr txBox="1">
            <a:spLocks noGrp="1"/>
          </p:cNvSpPr>
          <p:nvPr>
            <p:ph type="subTitle" idx="1"/>
          </p:nvPr>
        </p:nvSpPr>
        <p:spPr>
          <a:xfrm>
            <a:off x="1477601" y="2040200"/>
            <a:ext cx="1484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Searched for NBA highlight videos on YouTube</a:t>
            </a:r>
            <a:endParaRPr/>
          </a:p>
        </p:txBody>
      </p:sp>
      <p:sp>
        <p:nvSpPr>
          <p:cNvPr id="466" name="Google Shape;466;p53"/>
          <p:cNvSpPr txBox="1">
            <a:spLocks noGrp="1"/>
          </p:cNvSpPr>
          <p:nvPr>
            <p:ph type="title" idx="3"/>
          </p:nvPr>
        </p:nvSpPr>
        <p:spPr>
          <a:xfrm>
            <a:off x="4039402" y="1711200"/>
            <a:ext cx="176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 </a:t>
            </a:r>
            <a:r>
              <a:rPr lang="en"/>
              <a:t>Download Videos</a:t>
            </a:r>
            <a:endParaRPr/>
          </a:p>
        </p:txBody>
      </p:sp>
      <p:sp>
        <p:nvSpPr>
          <p:cNvPr id="467" name="Google Shape;467;p53"/>
          <p:cNvSpPr txBox="1">
            <a:spLocks noGrp="1"/>
          </p:cNvSpPr>
          <p:nvPr>
            <p:ph type="subTitle" idx="4"/>
          </p:nvPr>
        </p:nvSpPr>
        <p:spPr>
          <a:xfrm>
            <a:off x="4039391" y="2040204"/>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Download highlight videos as MP4 files</a:t>
            </a:r>
            <a:endParaRPr/>
          </a:p>
        </p:txBody>
      </p:sp>
      <p:sp>
        <p:nvSpPr>
          <p:cNvPr id="468" name="Google Shape;468;p53"/>
          <p:cNvSpPr txBox="1">
            <a:spLocks noGrp="1"/>
          </p:cNvSpPr>
          <p:nvPr>
            <p:ph type="title" idx="5"/>
          </p:nvPr>
        </p:nvSpPr>
        <p:spPr>
          <a:xfrm>
            <a:off x="6591625" y="1711200"/>
            <a:ext cx="19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 </a:t>
            </a:r>
            <a:r>
              <a:rPr lang="en"/>
              <a:t>Convert To Frames</a:t>
            </a:r>
            <a:endParaRPr/>
          </a:p>
        </p:txBody>
      </p:sp>
      <p:sp>
        <p:nvSpPr>
          <p:cNvPr id="469" name="Google Shape;469;p53"/>
          <p:cNvSpPr txBox="1">
            <a:spLocks noGrp="1"/>
          </p:cNvSpPr>
          <p:nvPr>
            <p:ph type="subTitle" idx="6"/>
          </p:nvPr>
        </p:nvSpPr>
        <p:spPr>
          <a:xfrm>
            <a:off x="6591624" y="2040204"/>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 videos to a series of images using VLC media player</a:t>
            </a:r>
            <a:endParaRPr/>
          </a:p>
        </p:txBody>
      </p:sp>
      <p:sp>
        <p:nvSpPr>
          <p:cNvPr id="470" name="Google Shape;470;p53"/>
          <p:cNvSpPr txBox="1">
            <a:spLocks noGrp="1"/>
          </p:cNvSpPr>
          <p:nvPr>
            <p:ph type="title" idx="7"/>
          </p:nvPr>
        </p:nvSpPr>
        <p:spPr>
          <a:xfrm>
            <a:off x="2878684" y="3243829"/>
            <a:ext cx="14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4. </a:t>
            </a:r>
            <a:r>
              <a:rPr lang="en"/>
              <a:t>Label Data </a:t>
            </a:r>
            <a:endParaRPr/>
          </a:p>
        </p:txBody>
      </p:sp>
      <p:sp>
        <p:nvSpPr>
          <p:cNvPr id="471" name="Google Shape;471;p53"/>
          <p:cNvSpPr txBox="1">
            <a:spLocks noGrp="1"/>
          </p:cNvSpPr>
          <p:nvPr>
            <p:ph type="subTitle" idx="8"/>
          </p:nvPr>
        </p:nvSpPr>
        <p:spPr>
          <a:xfrm>
            <a:off x="2878684" y="3573366"/>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Frames segregated as with logo and without logo and divided into train, test and validation datasets.</a:t>
            </a:r>
            <a:endParaRPr/>
          </a:p>
        </p:txBody>
      </p:sp>
      <p:sp>
        <p:nvSpPr>
          <p:cNvPr id="472" name="Google Shape;472;p53"/>
          <p:cNvSpPr txBox="1">
            <a:spLocks noGrp="1"/>
          </p:cNvSpPr>
          <p:nvPr>
            <p:ph type="title" idx="9"/>
          </p:nvPr>
        </p:nvSpPr>
        <p:spPr>
          <a:xfrm>
            <a:off x="5647400" y="3243825"/>
            <a:ext cx="176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a:t>
            </a:r>
            <a:r>
              <a:rPr lang="en"/>
              <a:t>Data Storage</a:t>
            </a:r>
            <a:endParaRPr/>
          </a:p>
        </p:txBody>
      </p:sp>
      <p:sp>
        <p:nvSpPr>
          <p:cNvPr id="473" name="Google Shape;473;p53"/>
          <p:cNvSpPr txBox="1">
            <a:spLocks noGrp="1"/>
          </p:cNvSpPr>
          <p:nvPr>
            <p:ph type="subTitle" idx="13"/>
          </p:nvPr>
        </p:nvSpPr>
        <p:spPr>
          <a:xfrm>
            <a:off x="5647391" y="3573366"/>
            <a:ext cx="17604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Labelled Dataset uploaded to Google Drive for easy access and use.</a:t>
            </a:r>
            <a:endParaRPr/>
          </a:p>
        </p:txBody>
      </p:sp>
      <p:sp>
        <p:nvSpPr>
          <p:cNvPr id="474" name="Google Shape;474;p53"/>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4"/>
          <p:cNvPicPr preferRelativeResize="0"/>
          <p:nvPr/>
        </p:nvPicPr>
        <p:blipFill>
          <a:blip r:embed="rId3">
            <a:alphaModFix/>
          </a:blip>
          <a:stretch>
            <a:fillRect/>
          </a:stretch>
        </p:blipFill>
        <p:spPr>
          <a:xfrm>
            <a:off x="3476975" y="152400"/>
            <a:ext cx="5067558" cy="4838700"/>
          </a:xfrm>
          <a:prstGeom prst="rect">
            <a:avLst/>
          </a:prstGeom>
          <a:noFill/>
          <a:ln>
            <a:noFill/>
          </a:ln>
        </p:spPr>
      </p:pic>
      <p:sp>
        <p:nvSpPr>
          <p:cNvPr id="480" name="Google Shape;480;p54"/>
          <p:cNvSpPr txBox="1">
            <a:spLocks noGrp="1"/>
          </p:cNvSpPr>
          <p:nvPr>
            <p:ph type="title"/>
          </p:nvPr>
        </p:nvSpPr>
        <p:spPr>
          <a:xfrm>
            <a:off x="272925" y="1786000"/>
            <a:ext cx="298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Layers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272925" y="1786000"/>
            <a:ext cx="298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Results</a:t>
            </a:r>
            <a:endParaRPr/>
          </a:p>
        </p:txBody>
      </p:sp>
      <p:pic>
        <p:nvPicPr>
          <p:cNvPr id="486" name="Google Shape;486;p55"/>
          <p:cNvPicPr preferRelativeResize="0"/>
          <p:nvPr/>
        </p:nvPicPr>
        <p:blipFill>
          <a:blip r:embed="rId3">
            <a:alphaModFix/>
          </a:blip>
          <a:stretch>
            <a:fillRect/>
          </a:stretch>
        </p:blipFill>
        <p:spPr>
          <a:xfrm>
            <a:off x="3407325" y="152400"/>
            <a:ext cx="3949033"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6"/>
          <p:cNvSpPr txBox="1">
            <a:spLocks noGrp="1"/>
          </p:cNvSpPr>
          <p:nvPr>
            <p:ph type="title"/>
          </p:nvPr>
        </p:nvSpPr>
        <p:spPr>
          <a:xfrm>
            <a:off x="2787725" y="485900"/>
            <a:ext cx="298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Test Results</a:t>
            </a:r>
            <a:endParaRPr/>
          </a:p>
        </p:txBody>
      </p:sp>
      <p:pic>
        <p:nvPicPr>
          <p:cNvPr id="492" name="Google Shape;492;p56"/>
          <p:cNvPicPr preferRelativeResize="0"/>
          <p:nvPr/>
        </p:nvPicPr>
        <p:blipFill>
          <a:blip r:embed="rId3">
            <a:alphaModFix/>
          </a:blip>
          <a:stretch>
            <a:fillRect/>
          </a:stretch>
        </p:blipFill>
        <p:spPr>
          <a:xfrm>
            <a:off x="2069350" y="2358700"/>
            <a:ext cx="6492285" cy="248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2"/>
        <p:cNvGrpSpPr/>
        <p:nvPr/>
      </p:nvGrpSpPr>
      <p:grpSpPr>
        <a:xfrm>
          <a:off x="0" y="0"/>
          <a:ext cx="0" cy="0"/>
          <a:chOff x="0" y="0"/>
          <a:chExt cx="0" cy="0"/>
        </a:xfrm>
      </p:grpSpPr>
      <p:sp>
        <p:nvSpPr>
          <p:cNvPr id="4873" name="Google Shape;4873;p73"/>
          <p:cNvSpPr txBox="1">
            <a:spLocks noGrp="1"/>
          </p:cNvSpPr>
          <p:nvPr>
            <p:ph type="title"/>
          </p:nvPr>
        </p:nvSpPr>
        <p:spPr>
          <a:xfrm>
            <a:off x="-358269" y="84950"/>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4874" name="Google Shape;4874;p73"/>
          <p:cNvSpPr txBox="1">
            <a:spLocks noGrp="1"/>
          </p:cNvSpPr>
          <p:nvPr>
            <p:ph type="subTitle" idx="1"/>
          </p:nvPr>
        </p:nvSpPr>
        <p:spPr>
          <a:xfrm>
            <a:off x="4448947" y="3060600"/>
            <a:ext cx="4045200" cy="9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Special thanks:</a:t>
            </a:r>
          </a:p>
          <a:p>
            <a:pPr marL="0" lvl="0" indent="0" algn="r" rtl="0">
              <a:spcBef>
                <a:spcPts val="0"/>
              </a:spcBef>
              <a:spcAft>
                <a:spcPts val="0"/>
              </a:spcAft>
              <a:buNone/>
            </a:pPr>
            <a:r>
              <a:rPr lang="en-US" dirty="0" err="1" smtClean="0"/>
              <a:t>Brillio</a:t>
            </a:r>
            <a:r>
              <a:rPr lang="en-US" dirty="0" smtClean="0"/>
              <a:t> (</a:t>
            </a:r>
            <a:r>
              <a:rPr lang="en-US" dirty="0" smtClean="0">
                <a:hlinkClick r:id="rId3"/>
              </a:rPr>
              <a:t>www.brillio.com</a:t>
            </a:r>
            <a:r>
              <a:rPr lang="en-US" dirty="0" smtClean="0"/>
              <a:t>) </a:t>
            </a:r>
          </a:p>
          <a:p>
            <a:pPr marL="0" lvl="0" indent="0" algn="r" rtl="0">
              <a:spcBef>
                <a:spcPts val="0"/>
              </a:spcBef>
              <a:spcAft>
                <a:spcPts val="0"/>
              </a:spcAft>
              <a:buNone/>
            </a:pPr>
            <a:r>
              <a:rPr lang="en-US" dirty="0" err="1" smtClean="0"/>
              <a:t>Subir</a:t>
            </a:r>
            <a:r>
              <a:rPr lang="en-US" dirty="0" smtClean="0"/>
              <a:t> Varma – Faculty Advisor</a:t>
            </a:r>
            <a:endParaRPr dirty="0"/>
          </a:p>
        </p:txBody>
      </p:sp>
      <p:sp>
        <p:nvSpPr>
          <p:cNvPr id="4875" name="Google Shape;4875;p73"/>
          <p:cNvSpPr txBox="1"/>
          <p:nvPr/>
        </p:nvSpPr>
        <p:spPr>
          <a:xfrm>
            <a:off x="5732651" y="4374424"/>
            <a:ext cx="2808000" cy="462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lt1"/>
                </a:solidFill>
                <a:latin typeface="Lato Light"/>
                <a:ea typeface="Lato Light"/>
                <a:cs typeface="Lato Light"/>
                <a:sym typeface="Lato Light"/>
              </a:rPr>
              <a:t>Please keep this slide for attribution.</a:t>
            </a:r>
            <a:endParaRPr sz="1000">
              <a:solidFill>
                <a:schemeClr val="lt1"/>
              </a:solidFill>
              <a:latin typeface="Lato Light"/>
              <a:ea typeface="Lato Light"/>
              <a:cs typeface="Lato Light"/>
              <a:sym typeface="Lato Light"/>
            </a:endParaRPr>
          </a:p>
        </p:txBody>
      </p:sp>
      <p:sp>
        <p:nvSpPr>
          <p:cNvPr id="4876" name="Google Shape;4876;p73"/>
          <p:cNvSpPr/>
          <p:nvPr/>
        </p:nvSpPr>
        <p:spPr>
          <a:xfrm>
            <a:off x="975556" y="161487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1"/>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body" idx="1"/>
          </p:nvPr>
        </p:nvSpPr>
        <p:spPr>
          <a:xfrm>
            <a:off x="2212900" y="1966650"/>
            <a:ext cx="4718100" cy="203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Companies spend many millions to show their logos during sporting events.  </a:t>
            </a:r>
            <a:endParaRPr/>
          </a:p>
          <a:p>
            <a:pPr marL="0" lvl="0" indent="0" algn="ctr" rtl="0">
              <a:lnSpc>
                <a:spcPct val="100000"/>
              </a:lnSpc>
              <a:spcBef>
                <a:spcPts val="1600"/>
              </a:spcBef>
              <a:spcAft>
                <a:spcPts val="0"/>
              </a:spcAft>
              <a:buNone/>
            </a:pPr>
            <a:r>
              <a:rPr lang="en"/>
              <a:t>Traditionally, there are a few good ways to quantify the effects of sponsorships.</a:t>
            </a:r>
            <a:endParaRPr/>
          </a:p>
          <a:p>
            <a:pPr marL="0" lvl="0" indent="0" algn="ctr" rtl="0">
              <a:lnSpc>
                <a:spcPct val="100000"/>
              </a:lnSpc>
              <a:spcBef>
                <a:spcPts val="1600"/>
              </a:spcBef>
              <a:spcAft>
                <a:spcPts val="1600"/>
              </a:spcAft>
              <a:buNone/>
            </a:pPr>
            <a:r>
              <a:rPr lang="en"/>
              <a:t>Both ad buyers and sellers do not know if current ad pricing is too high or too low.</a:t>
            </a:r>
            <a:endParaRPr/>
          </a:p>
        </p:txBody>
      </p:sp>
      <p:sp>
        <p:nvSpPr>
          <p:cNvPr id="152" name="Google Shape;152;p32"/>
          <p:cNvSpPr txBox="1">
            <a:spLocks noGrp="1"/>
          </p:cNvSpPr>
          <p:nvPr>
            <p:ph type="title"/>
          </p:nvPr>
        </p:nvSpPr>
        <p:spPr>
          <a:xfrm>
            <a:off x="3003600" y="368825"/>
            <a:ext cx="3136500" cy="6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Problem</a:t>
            </a:r>
            <a:endParaRPr/>
          </a:p>
        </p:txBody>
      </p:sp>
      <p:sp>
        <p:nvSpPr>
          <p:cNvPr id="153" name="Google Shape;153;p32"/>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33"/>
          <p:cNvSpPr/>
          <p:nvPr/>
        </p:nvSpPr>
        <p:spPr>
          <a:xfrm>
            <a:off x="4227950" y="416000"/>
            <a:ext cx="2095798" cy="1093774"/>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3"/>
          <p:cNvSpPr txBox="1"/>
          <p:nvPr/>
        </p:nvSpPr>
        <p:spPr>
          <a:xfrm>
            <a:off x="4151750" y="717325"/>
            <a:ext cx="2172000" cy="40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Economica"/>
                <a:ea typeface="Economica"/>
                <a:cs typeface="Economica"/>
                <a:sym typeface="Economica"/>
              </a:rPr>
              <a:t>Is this working for you?</a:t>
            </a:r>
            <a:endParaRPr sz="2000">
              <a:solidFill>
                <a:schemeClr val="lt1"/>
              </a:solidFill>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grpSp>
        <p:nvGrpSpPr>
          <p:cNvPr id="164" name="Google Shape;164;p34"/>
          <p:cNvGrpSpPr/>
          <p:nvPr/>
        </p:nvGrpSpPr>
        <p:grpSpPr>
          <a:xfrm>
            <a:off x="2990268" y="244475"/>
            <a:ext cx="2736324" cy="1165895"/>
            <a:chOff x="2679300" y="0"/>
            <a:chExt cx="4117250" cy="1410300"/>
          </a:xfrm>
        </p:grpSpPr>
        <p:sp>
          <p:nvSpPr>
            <p:cNvPr id="165" name="Google Shape;165;p34"/>
            <p:cNvSpPr/>
            <p:nvPr/>
          </p:nvSpPr>
          <p:spPr>
            <a:xfrm flipH="1">
              <a:off x="2679300" y="0"/>
              <a:ext cx="3493800" cy="1410300"/>
            </a:xfrm>
            <a:prstGeom prst="homePlate">
              <a:avLst>
                <a:gd name="adj" fmla="val 3758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4"/>
            <p:cNvSpPr/>
            <p:nvPr/>
          </p:nvSpPr>
          <p:spPr>
            <a:xfrm>
              <a:off x="3302750" y="0"/>
              <a:ext cx="3493800" cy="1410300"/>
            </a:xfrm>
            <a:prstGeom prst="homePlate">
              <a:avLst>
                <a:gd name="adj" fmla="val 3758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4"/>
          <p:cNvSpPr txBox="1">
            <a:spLocks noGrp="1"/>
          </p:cNvSpPr>
          <p:nvPr>
            <p:ph type="title"/>
          </p:nvPr>
        </p:nvSpPr>
        <p:spPr>
          <a:xfrm>
            <a:off x="2787425" y="369670"/>
            <a:ext cx="3042600" cy="111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Compare with </a:t>
            </a:r>
            <a:endParaRPr sz="2400"/>
          </a:p>
          <a:p>
            <a:pPr marL="0" lvl="0" indent="0" algn="ctr" rtl="0">
              <a:spcBef>
                <a:spcPts val="0"/>
              </a:spcBef>
              <a:spcAft>
                <a:spcPts val="0"/>
              </a:spcAft>
              <a:buNone/>
            </a:pPr>
            <a:r>
              <a:rPr lang="en" sz="2400"/>
              <a:t>Web Marketing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799357" y="228750"/>
            <a:ext cx="28080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Solution</a:t>
            </a:r>
            <a:endParaRPr/>
          </a:p>
        </p:txBody>
      </p:sp>
      <p:sp>
        <p:nvSpPr>
          <p:cNvPr id="173" name="Google Shape;173;p35"/>
          <p:cNvSpPr txBox="1">
            <a:spLocks noGrp="1"/>
          </p:cNvSpPr>
          <p:nvPr>
            <p:ph type="body" idx="1"/>
          </p:nvPr>
        </p:nvSpPr>
        <p:spPr>
          <a:xfrm>
            <a:off x="799357" y="1537475"/>
            <a:ext cx="2808000" cy="3100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latin typeface="Economica"/>
                <a:ea typeface="Economica"/>
                <a:cs typeface="Economica"/>
                <a:sym typeface="Economica"/>
              </a:rPr>
              <a:t>Build a Deep Learning Model with CNNs to quantify logo exposure during a sports broadcast.</a:t>
            </a:r>
            <a:endParaRPr sz="1800">
              <a:latin typeface="Economica"/>
              <a:ea typeface="Economica"/>
              <a:cs typeface="Economica"/>
              <a:sym typeface="Economica"/>
            </a:endParaRPr>
          </a:p>
          <a:p>
            <a:pPr marL="0" lvl="0" indent="0" algn="ctr" rtl="0">
              <a:lnSpc>
                <a:spcPct val="100000"/>
              </a:lnSpc>
              <a:spcBef>
                <a:spcPts val="1600"/>
              </a:spcBef>
              <a:spcAft>
                <a:spcPts val="1600"/>
              </a:spcAft>
              <a:buNone/>
            </a:pPr>
            <a:r>
              <a:rPr lang="en" sz="1800">
                <a:latin typeface="Economica"/>
                <a:ea typeface="Economica"/>
                <a:cs typeface="Economica"/>
                <a:sym typeface="Economica"/>
              </a:rPr>
              <a:t>We can now know how effective displaying a logo during a game really is.</a:t>
            </a:r>
            <a:endParaRPr sz="1800">
              <a:latin typeface="Economica"/>
              <a:ea typeface="Economica"/>
              <a:cs typeface="Economica"/>
              <a:sym typeface="Economica"/>
            </a:endParaRPr>
          </a:p>
        </p:txBody>
      </p:sp>
      <p:sp>
        <p:nvSpPr>
          <p:cNvPr id="174" name="Google Shape;174;p35"/>
          <p:cNvSpPr/>
          <p:nvPr/>
        </p:nvSpPr>
        <p:spPr>
          <a:xfrm>
            <a:off x="1514586"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6"/>
          <p:cNvPicPr preferRelativeResize="0"/>
          <p:nvPr/>
        </p:nvPicPr>
        <p:blipFill>
          <a:blip r:embed="rId3">
            <a:alphaModFix/>
          </a:blip>
          <a:stretch>
            <a:fillRect/>
          </a:stretch>
        </p:blipFill>
        <p:spPr>
          <a:xfrm>
            <a:off x="284650" y="1373150"/>
            <a:ext cx="5883800" cy="3613575"/>
          </a:xfrm>
          <a:prstGeom prst="rect">
            <a:avLst/>
          </a:prstGeom>
          <a:noFill/>
          <a:ln>
            <a:noFill/>
          </a:ln>
        </p:spPr>
      </p:pic>
      <p:sp>
        <p:nvSpPr>
          <p:cNvPr id="180" name="Google Shape;180;p36"/>
          <p:cNvSpPr txBox="1"/>
          <p:nvPr/>
        </p:nvSpPr>
        <p:spPr>
          <a:xfrm>
            <a:off x="2341375" y="511675"/>
            <a:ext cx="46170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Economica"/>
                <a:ea typeface="Economica"/>
                <a:cs typeface="Economica"/>
                <a:sym typeface="Economica"/>
              </a:rPr>
              <a:t>Using Convolutional Neural Networks</a:t>
            </a:r>
            <a:endParaRPr sz="2400">
              <a:solidFill>
                <a:srgbClr val="FFFFFF"/>
              </a:solidFill>
              <a:latin typeface="Economica"/>
              <a:ea typeface="Economica"/>
              <a:cs typeface="Economica"/>
              <a:sym typeface="Economica"/>
            </a:endParaRPr>
          </a:p>
        </p:txBody>
      </p:sp>
      <p:sp>
        <p:nvSpPr>
          <p:cNvPr id="181" name="Google Shape;181;p36"/>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sp>
        <p:nvSpPr>
          <p:cNvPr id="182" name="Google Shape;182;p36"/>
          <p:cNvSpPr txBox="1"/>
          <p:nvPr/>
        </p:nvSpPr>
        <p:spPr>
          <a:xfrm>
            <a:off x="6648000" y="2262600"/>
            <a:ext cx="2315100" cy="12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Economica"/>
                <a:ea typeface="Economica"/>
                <a:cs typeface="Economica"/>
                <a:sym typeface="Economica"/>
              </a:rPr>
              <a:t>ConvNets</a:t>
            </a:r>
            <a:endParaRPr sz="2400">
              <a:solidFill>
                <a:srgbClr val="FFFFFF"/>
              </a:solidFill>
              <a:latin typeface="Economica"/>
              <a:ea typeface="Economica"/>
              <a:cs typeface="Economica"/>
              <a:sym typeface="Economica"/>
            </a:endParaRPr>
          </a:p>
          <a:p>
            <a:pPr marL="0" lvl="0" indent="0" algn="l" rtl="0">
              <a:spcBef>
                <a:spcPts val="0"/>
              </a:spcBef>
              <a:spcAft>
                <a:spcPts val="0"/>
              </a:spcAft>
              <a:buNone/>
            </a:pPr>
            <a:r>
              <a:rPr lang="en" sz="2400">
                <a:solidFill>
                  <a:srgbClr val="FFFFFF"/>
                </a:solidFill>
                <a:latin typeface="Economica"/>
                <a:ea typeface="Economica"/>
                <a:cs typeface="Economica"/>
                <a:sym typeface="Economica"/>
              </a:rPr>
              <a:t>are </a:t>
            </a:r>
            <a:endParaRPr sz="2400">
              <a:solidFill>
                <a:srgbClr val="FFFFFF"/>
              </a:solidFill>
              <a:latin typeface="Economica"/>
              <a:ea typeface="Economica"/>
              <a:cs typeface="Economica"/>
              <a:sym typeface="Economica"/>
            </a:endParaRPr>
          </a:p>
          <a:p>
            <a:pPr marL="0" lvl="0" indent="0" algn="l" rtl="0">
              <a:spcBef>
                <a:spcPts val="0"/>
              </a:spcBef>
              <a:spcAft>
                <a:spcPts val="0"/>
              </a:spcAft>
              <a:buNone/>
            </a:pPr>
            <a:r>
              <a:rPr lang="en" sz="2400">
                <a:solidFill>
                  <a:srgbClr val="FFFFFF"/>
                </a:solidFill>
                <a:latin typeface="Economica"/>
                <a:ea typeface="Economica"/>
                <a:cs typeface="Economica"/>
                <a:sym typeface="Economica"/>
              </a:rPr>
              <a:t>everywhere.</a:t>
            </a:r>
            <a:endParaRPr sz="2400">
              <a:solidFill>
                <a:srgbClr val="FFFFFF"/>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txBox="1">
            <a:spLocks noGrp="1"/>
          </p:cNvSpPr>
          <p:nvPr>
            <p:ph type="title"/>
          </p:nvPr>
        </p:nvSpPr>
        <p:spPr>
          <a:xfrm>
            <a:off x="3050750" y="376125"/>
            <a:ext cx="304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ConvNets?</a:t>
            </a:r>
            <a:endParaRPr/>
          </a:p>
        </p:txBody>
      </p:sp>
      <p:sp>
        <p:nvSpPr>
          <p:cNvPr id="188" name="Google Shape;188;p37"/>
          <p:cNvSpPr txBox="1">
            <a:spLocks noGrp="1"/>
          </p:cNvSpPr>
          <p:nvPr>
            <p:ph type="title"/>
          </p:nvPr>
        </p:nvSpPr>
        <p:spPr>
          <a:xfrm>
            <a:off x="618000" y="1321400"/>
            <a:ext cx="79080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 Convolutional Neural Network (CNN/ConvNet) is neural network with some convolutional layers.</a:t>
            </a:r>
            <a:endParaRPr sz="1800">
              <a:solidFill>
                <a:srgbClr val="FFFFFF"/>
              </a:solidFill>
            </a:endParaRPr>
          </a:p>
          <a:p>
            <a:pPr marL="0" lvl="0" indent="0" algn="ctr" rtl="0">
              <a:spcBef>
                <a:spcPts val="0"/>
              </a:spcBef>
              <a:spcAft>
                <a:spcPts val="0"/>
              </a:spcAft>
              <a:buNone/>
            </a:pPr>
            <a:r>
              <a:rPr lang="en" sz="1800">
                <a:solidFill>
                  <a:srgbClr val="FFFFFF"/>
                </a:solidFill>
              </a:rPr>
              <a:t>A convolutional layer has a number of filters that has convolutional operations.</a:t>
            </a:r>
            <a:endParaRPr sz="1800">
              <a:solidFill>
                <a:srgbClr val="FFFFFF"/>
              </a:solidFill>
            </a:endParaRPr>
          </a:p>
        </p:txBody>
      </p:sp>
      <p:sp>
        <p:nvSpPr>
          <p:cNvPr id="189" name="Google Shape;189;p37"/>
          <p:cNvSpPr/>
          <p:nvPr/>
        </p:nvSpPr>
        <p:spPr>
          <a:xfrm>
            <a:off x="3883225" y="1031024"/>
            <a:ext cx="1377542" cy="208188"/>
          </a:xfrm>
          <a:custGeom>
            <a:avLst/>
            <a:gdLst/>
            <a:ahLst/>
            <a:cxnLst/>
            <a:rect l="l" t="t" r="r" b="b"/>
            <a:pathLst>
              <a:path w="44769" h="13073" extrusionOk="0">
                <a:moveTo>
                  <a:pt x="0" y="299"/>
                </a:moveTo>
                <a:lnTo>
                  <a:pt x="22126" y="13073"/>
                </a:lnTo>
                <a:lnTo>
                  <a:pt x="44769" y="0"/>
                </a:lnTo>
              </a:path>
            </a:pathLst>
          </a:custGeom>
          <a:noFill/>
          <a:ln w="9525" cap="flat" cmpd="sng">
            <a:solidFill>
              <a:srgbClr val="DDB453"/>
            </a:solidFill>
            <a:prstDash val="solid"/>
            <a:round/>
            <a:headEnd type="none" w="med" len="med"/>
            <a:tailEnd type="none" w="med" len="med"/>
          </a:ln>
        </p:spPr>
      </p:sp>
      <p:pic>
        <p:nvPicPr>
          <p:cNvPr id="190" name="Google Shape;190;p37"/>
          <p:cNvPicPr preferRelativeResize="0"/>
          <p:nvPr/>
        </p:nvPicPr>
        <p:blipFill>
          <a:blip r:embed="rId3">
            <a:alphaModFix/>
          </a:blip>
          <a:stretch>
            <a:fillRect/>
          </a:stretch>
        </p:blipFill>
        <p:spPr>
          <a:xfrm>
            <a:off x="948800" y="2172775"/>
            <a:ext cx="7057749" cy="2535325"/>
          </a:xfrm>
          <a:prstGeom prst="rect">
            <a:avLst/>
          </a:prstGeom>
          <a:noFill/>
          <a:ln>
            <a:noFill/>
          </a:ln>
        </p:spPr>
      </p:pic>
    </p:spTree>
  </p:cSld>
  <p:clrMapOvr>
    <a:masterClrMapping/>
  </p:clrMapOvr>
</p:sld>
</file>

<file path=ppt/theme/theme1.xml><?xml version="1.0" encoding="utf-8"?>
<a:theme xmlns:a="http://schemas.openxmlformats.org/drawingml/2006/main" name="Honeycomb Meeting by Slidesgo">
  <a:themeElements>
    <a:clrScheme name="Simple Light">
      <a:dk1>
        <a:srgbClr val="2E2E2E"/>
      </a:dk1>
      <a:lt1>
        <a:srgbClr val="FFFFFF"/>
      </a:lt1>
      <a:dk2>
        <a:srgbClr val="595959"/>
      </a:dk2>
      <a:lt2>
        <a:srgbClr val="EEEEEE"/>
      </a:lt2>
      <a:accent1>
        <a:srgbClr val="C9A95E"/>
      </a:accent1>
      <a:accent2>
        <a:srgbClr val="212121"/>
      </a:accent2>
      <a:accent3>
        <a:srgbClr val="BB994A"/>
      </a:accent3>
      <a:accent4>
        <a:srgbClr val="DFC17B"/>
      </a:accent4>
      <a:accent5>
        <a:srgbClr val="6D551D"/>
      </a:accent5>
      <a:accent6>
        <a:srgbClr val="2E2E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1449</Words>
  <Application>Microsoft Office PowerPoint</Application>
  <PresentationFormat>On-screen Show (16:9)</PresentationFormat>
  <Paragraphs>183</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Lato Light</vt:lpstr>
      <vt:lpstr>Arial</vt:lpstr>
      <vt:lpstr>Economica</vt:lpstr>
      <vt:lpstr>Fira Sans Extra Condensed Medium</vt:lpstr>
      <vt:lpstr>Calibri</vt:lpstr>
      <vt:lpstr>Lato</vt:lpstr>
      <vt:lpstr>Roboto Condensed Light</vt:lpstr>
      <vt:lpstr>Honeycomb Meeting by Slidesgo</vt:lpstr>
      <vt:lpstr>Brillio Ad Detection</vt:lpstr>
      <vt:lpstr>AGENDA</vt:lpstr>
      <vt:lpstr>Business Problem</vt:lpstr>
      <vt:lpstr>Business Problem</vt:lpstr>
      <vt:lpstr>PowerPoint Presentation</vt:lpstr>
      <vt:lpstr>Compare with  Web Marketing </vt:lpstr>
      <vt:lpstr>Our Solution</vt:lpstr>
      <vt:lpstr>PowerPoint Presentation</vt:lpstr>
      <vt:lpstr>What are ConvNets?</vt:lpstr>
      <vt:lpstr>Detecting Patterns</vt:lpstr>
      <vt:lpstr>Start layers: basic pattern</vt:lpstr>
      <vt:lpstr>Deeper layers: detect  more sophisticated objects</vt:lpstr>
      <vt:lpstr>PowerPoint Presentation</vt:lpstr>
      <vt:lpstr>Project Steps</vt:lpstr>
      <vt:lpstr>Data Preparation</vt:lpstr>
      <vt:lpstr>The Dataset</vt:lpstr>
      <vt:lpstr>Our Process</vt:lpstr>
      <vt:lpstr>Final Results</vt:lpstr>
      <vt:lpstr>Determining Return on Investment </vt:lpstr>
      <vt:lpstr>FUTURE EXPLORATIONS</vt:lpstr>
      <vt:lpstr>THANK YOU</vt:lpstr>
      <vt:lpstr>QUESTIONS?</vt:lpstr>
      <vt:lpstr>APPENDIX</vt:lpstr>
      <vt:lpstr>Defining the Scope</vt:lpstr>
      <vt:lpstr>Data Gathering</vt:lpstr>
      <vt:lpstr>Model Layers</vt:lpstr>
      <vt:lpstr>Model Results</vt:lpstr>
      <vt:lpstr>Model Test Results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Brillio Ad Detection</dc:title>
  <dc:creator>Kevin Chang</dc:creator>
  <cp:lastModifiedBy>Kevin Chang</cp:lastModifiedBy>
  <cp:revision>4</cp:revision>
  <dcterms:modified xsi:type="dcterms:W3CDTF">2020-03-04T04:01:24Z</dcterms:modified>
</cp:coreProperties>
</file>